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3"/>
  </p:notesMasterIdLst>
  <p:sldIdLst>
    <p:sldId id="256" r:id="rId2"/>
    <p:sldId id="257" r:id="rId3"/>
    <p:sldId id="260" r:id="rId4"/>
    <p:sldId id="258" r:id="rId5"/>
    <p:sldId id="259" r:id="rId6"/>
    <p:sldId id="265" r:id="rId7"/>
    <p:sldId id="278" r:id="rId8"/>
    <p:sldId id="279" r:id="rId9"/>
    <p:sldId id="280" r:id="rId10"/>
    <p:sldId id="281" r:id="rId11"/>
    <p:sldId id="261" r:id="rId12"/>
    <p:sldId id="262" r:id="rId13"/>
    <p:sldId id="266" r:id="rId14"/>
    <p:sldId id="287" r:id="rId15"/>
    <p:sldId id="288" r:id="rId16"/>
    <p:sldId id="289" r:id="rId17"/>
    <p:sldId id="263" r:id="rId18"/>
    <p:sldId id="264" r:id="rId19"/>
    <p:sldId id="290" r:id="rId20"/>
    <p:sldId id="267" r:id="rId21"/>
    <p:sldId id="268" r:id="rId22"/>
    <p:sldId id="269" r:id="rId23"/>
    <p:sldId id="291" r:id="rId24"/>
    <p:sldId id="270" r:id="rId25"/>
    <p:sldId id="271" r:id="rId26"/>
    <p:sldId id="272" r:id="rId27"/>
    <p:sldId id="273" r:id="rId28"/>
    <p:sldId id="274" r:id="rId29"/>
    <p:sldId id="275" r:id="rId30"/>
    <p:sldId id="276" r:id="rId31"/>
    <p:sldId id="277" r:id="rId3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754" autoAdjust="0"/>
  </p:normalViewPr>
  <p:slideViewPr>
    <p:cSldViewPr>
      <p:cViewPr varScale="1">
        <p:scale>
          <a:sx n="60" d="100"/>
          <a:sy n="60" d="100"/>
        </p:scale>
        <p:origin x="16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CA"/>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F9AE9C66-FD14-41F3-97C9-C9720174F5FC}" type="datetimeFigureOut">
              <a:rPr lang="en-CA" smtClean="0"/>
              <a:t>19/09/2014</a:t>
            </a:fld>
            <a:endParaRPr lang="en-CA"/>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CA"/>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CA"/>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BE40D2B8-4B7A-4B20-8E0C-55DE3934A0F2}" type="slidenum">
              <a:rPr lang="en-CA" smtClean="0"/>
              <a:t>‹#›</a:t>
            </a:fld>
            <a:endParaRPr lang="en-CA"/>
          </a:p>
        </p:txBody>
      </p:sp>
    </p:spTree>
    <p:extLst>
      <p:ext uri="{BB962C8B-B14F-4D97-AF65-F5344CB8AC3E}">
        <p14:creationId xmlns:p14="http://schemas.microsoft.com/office/powerpoint/2010/main" val="1588720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CA"/>
          </a:p>
        </p:txBody>
      </p:sp>
      <p:sp>
        <p:nvSpPr>
          <p:cNvPr id="4" name="Slide Number Placeholder 3"/>
          <p:cNvSpPr>
            <a:spLocks noGrp="1"/>
          </p:cNvSpPr>
          <p:nvPr>
            <p:ph type="sldNum" sz="quarter" idx="10"/>
          </p:nvPr>
        </p:nvSpPr>
        <p:spPr/>
        <p:txBody>
          <a:bodyPr/>
          <a:lstStyle/>
          <a:p>
            <a:fld id="{BE40D2B8-4B7A-4B20-8E0C-55DE3934A0F2}" type="slidenum">
              <a:rPr lang="en-CA" smtClean="0"/>
              <a:t>1</a:t>
            </a:fld>
            <a:endParaRPr lang="en-CA"/>
          </a:p>
        </p:txBody>
      </p:sp>
    </p:spTree>
    <p:extLst>
      <p:ext uri="{BB962C8B-B14F-4D97-AF65-F5344CB8AC3E}">
        <p14:creationId xmlns:p14="http://schemas.microsoft.com/office/powerpoint/2010/main" val="2096622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10</a:t>
            </a:fld>
            <a:endParaRPr lang="en-CA"/>
          </a:p>
        </p:txBody>
      </p:sp>
    </p:spTree>
    <p:extLst>
      <p:ext uri="{BB962C8B-B14F-4D97-AF65-F5344CB8AC3E}">
        <p14:creationId xmlns:p14="http://schemas.microsoft.com/office/powerpoint/2010/main" val="1433995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CA" dirty="0"/>
              <a:t>Rhythm is a pattern created by repeating elements that are varied. Repetition (repeating similar elements in a consistent manner) and variation (a change in the form, size, or position of the elements) are the keys to visual rhythm. Placing elements in a layout at regular intervals creates a smooth, even rhythm and a calm, relaxing mood. Sudden changes in the size and spacing of elements creates a fast, lively rhythm and an exciting mood. </a:t>
            </a:r>
          </a:p>
          <a:p>
            <a:endParaRPr lang="en-CA" dirty="0"/>
          </a:p>
        </p:txBody>
      </p:sp>
      <p:sp>
        <p:nvSpPr>
          <p:cNvPr id="4" name="Slide Number Placeholder 3"/>
          <p:cNvSpPr>
            <a:spLocks noGrp="1"/>
          </p:cNvSpPr>
          <p:nvPr>
            <p:ph type="sldNum" sz="quarter" idx="10"/>
          </p:nvPr>
        </p:nvSpPr>
        <p:spPr/>
        <p:txBody>
          <a:bodyPr/>
          <a:lstStyle/>
          <a:p>
            <a:fld id="{BE40D2B8-4B7A-4B20-8E0C-55DE3934A0F2}" type="slidenum">
              <a:rPr lang="en-CA" smtClean="0"/>
              <a:t>11</a:t>
            </a:fld>
            <a:endParaRPr lang="en-CA"/>
          </a:p>
        </p:txBody>
      </p:sp>
    </p:spTree>
    <p:extLst>
      <p:ext uri="{BB962C8B-B14F-4D97-AF65-F5344CB8AC3E}">
        <p14:creationId xmlns:p14="http://schemas.microsoft.com/office/powerpoint/2010/main" val="2283376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12</a:t>
            </a:fld>
            <a:endParaRPr lang="en-CA"/>
          </a:p>
        </p:txBody>
      </p:sp>
    </p:spTree>
    <p:extLst>
      <p:ext uri="{BB962C8B-B14F-4D97-AF65-F5344CB8AC3E}">
        <p14:creationId xmlns:p14="http://schemas.microsoft.com/office/powerpoint/2010/main" val="1808769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13</a:t>
            </a:fld>
            <a:endParaRPr lang="en-CA"/>
          </a:p>
        </p:txBody>
      </p:sp>
    </p:spTree>
    <p:extLst>
      <p:ext uri="{BB962C8B-B14F-4D97-AF65-F5344CB8AC3E}">
        <p14:creationId xmlns:p14="http://schemas.microsoft.com/office/powerpoint/2010/main" val="13803921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14</a:t>
            </a:fld>
            <a:endParaRPr lang="en-CA"/>
          </a:p>
        </p:txBody>
      </p:sp>
    </p:spTree>
    <p:extLst>
      <p:ext uri="{BB962C8B-B14F-4D97-AF65-F5344CB8AC3E}">
        <p14:creationId xmlns:p14="http://schemas.microsoft.com/office/powerpoint/2010/main" val="2377421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15</a:t>
            </a:fld>
            <a:endParaRPr lang="en-CA"/>
          </a:p>
        </p:txBody>
      </p:sp>
    </p:spTree>
    <p:extLst>
      <p:ext uri="{BB962C8B-B14F-4D97-AF65-F5344CB8AC3E}">
        <p14:creationId xmlns:p14="http://schemas.microsoft.com/office/powerpoint/2010/main" val="2300836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16</a:t>
            </a:fld>
            <a:endParaRPr lang="en-CA"/>
          </a:p>
        </p:txBody>
      </p:sp>
    </p:spTree>
    <p:extLst>
      <p:ext uri="{BB962C8B-B14F-4D97-AF65-F5344CB8AC3E}">
        <p14:creationId xmlns:p14="http://schemas.microsoft.com/office/powerpoint/2010/main" val="41487787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CA" dirty="0"/>
              <a:t>Emphasis is what stands out or gets noticed first. Every layout needs a focal point to draw the readers eye to the important part of the layout. Too many focal points defeat the purpose. Generally, a focal point is created when one element is different from the rest. </a:t>
            </a:r>
          </a:p>
          <a:p>
            <a:endParaRPr lang="en-CA" dirty="0"/>
          </a:p>
        </p:txBody>
      </p:sp>
      <p:sp>
        <p:nvSpPr>
          <p:cNvPr id="4" name="Slide Number Placeholder 3"/>
          <p:cNvSpPr>
            <a:spLocks noGrp="1"/>
          </p:cNvSpPr>
          <p:nvPr>
            <p:ph type="sldNum" sz="quarter" idx="10"/>
          </p:nvPr>
        </p:nvSpPr>
        <p:spPr/>
        <p:txBody>
          <a:bodyPr/>
          <a:lstStyle/>
          <a:p>
            <a:fld id="{BE40D2B8-4B7A-4B20-8E0C-55DE3934A0F2}" type="slidenum">
              <a:rPr lang="en-CA" smtClean="0"/>
              <a:t>17</a:t>
            </a:fld>
            <a:endParaRPr lang="en-CA"/>
          </a:p>
        </p:txBody>
      </p:sp>
    </p:spTree>
    <p:extLst>
      <p:ext uri="{BB962C8B-B14F-4D97-AF65-F5344CB8AC3E}">
        <p14:creationId xmlns:p14="http://schemas.microsoft.com/office/powerpoint/2010/main" val="18128594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18</a:t>
            </a:fld>
            <a:endParaRPr lang="en-CA"/>
          </a:p>
        </p:txBody>
      </p:sp>
    </p:spTree>
    <p:extLst>
      <p:ext uri="{BB962C8B-B14F-4D97-AF65-F5344CB8AC3E}">
        <p14:creationId xmlns:p14="http://schemas.microsoft.com/office/powerpoint/2010/main" val="1673487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19</a:t>
            </a:fld>
            <a:endParaRPr lang="en-CA"/>
          </a:p>
        </p:txBody>
      </p:sp>
    </p:spTree>
    <p:extLst>
      <p:ext uri="{BB962C8B-B14F-4D97-AF65-F5344CB8AC3E}">
        <p14:creationId xmlns:p14="http://schemas.microsoft.com/office/powerpoint/2010/main" val="2986068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a:t>
            </a:fld>
            <a:endParaRPr lang="en-CA"/>
          </a:p>
        </p:txBody>
      </p:sp>
    </p:spTree>
    <p:extLst>
      <p:ext uri="{BB962C8B-B14F-4D97-AF65-F5344CB8AC3E}">
        <p14:creationId xmlns:p14="http://schemas.microsoft.com/office/powerpoint/2010/main" val="7859108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20</a:t>
            </a:fld>
            <a:endParaRPr lang="en-CA"/>
          </a:p>
        </p:txBody>
      </p:sp>
    </p:spTree>
    <p:extLst>
      <p:ext uri="{BB962C8B-B14F-4D97-AF65-F5344CB8AC3E}">
        <p14:creationId xmlns:p14="http://schemas.microsoft.com/office/powerpoint/2010/main" val="1731887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Unity helps all the elements look like they belong together. </a:t>
            </a:r>
          </a:p>
          <a:p>
            <a:r>
              <a:rPr lang="en-CA" dirty="0"/>
              <a:t>Unify elements by grouping elements that are close together so that they look like they belong together. Repeat color, shape, and texture. Use a grid (the underlying structure of a page) to establish a framework for margins, columns, spacing, and proportions. </a:t>
            </a:r>
          </a:p>
          <a:p>
            <a:endParaRPr lang="en-CA" dirty="0"/>
          </a:p>
        </p:txBody>
      </p:sp>
      <p:sp>
        <p:nvSpPr>
          <p:cNvPr id="4" name="Slide Number Placeholder 3"/>
          <p:cNvSpPr>
            <a:spLocks noGrp="1"/>
          </p:cNvSpPr>
          <p:nvPr>
            <p:ph type="sldNum" sz="quarter" idx="10"/>
          </p:nvPr>
        </p:nvSpPr>
        <p:spPr/>
        <p:txBody>
          <a:bodyPr/>
          <a:lstStyle/>
          <a:p>
            <a:fld id="{BE40D2B8-4B7A-4B20-8E0C-55DE3934A0F2}" type="slidenum">
              <a:rPr lang="en-CA" smtClean="0"/>
              <a:t>21</a:t>
            </a:fld>
            <a:endParaRPr lang="en-CA"/>
          </a:p>
        </p:txBody>
      </p:sp>
    </p:spTree>
    <p:extLst>
      <p:ext uri="{BB962C8B-B14F-4D97-AF65-F5344CB8AC3E}">
        <p14:creationId xmlns:p14="http://schemas.microsoft.com/office/powerpoint/2010/main" val="6956956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22</a:t>
            </a:fld>
            <a:endParaRPr lang="en-CA"/>
          </a:p>
        </p:txBody>
      </p:sp>
    </p:spTree>
    <p:extLst>
      <p:ext uri="{BB962C8B-B14F-4D97-AF65-F5344CB8AC3E}">
        <p14:creationId xmlns:p14="http://schemas.microsoft.com/office/powerpoint/2010/main" val="12905064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23</a:t>
            </a:fld>
            <a:endParaRPr lang="en-CA"/>
          </a:p>
        </p:txBody>
      </p:sp>
    </p:spTree>
    <p:extLst>
      <p:ext uri="{BB962C8B-B14F-4D97-AF65-F5344CB8AC3E}">
        <p14:creationId xmlns:p14="http://schemas.microsoft.com/office/powerpoint/2010/main" val="11465674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24</a:t>
            </a:fld>
            <a:endParaRPr lang="en-CA"/>
          </a:p>
        </p:txBody>
      </p:sp>
    </p:spTree>
    <p:extLst>
      <p:ext uri="{BB962C8B-B14F-4D97-AF65-F5344CB8AC3E}">
        <p14:creationId xmlns:p14="http://schemas.microsoft.com/office/powerpoint/2010/main" val="1088693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25</a:t>
            </a:fld>
            <a:endParaRPr lang="en-CA"/>
          </a:p>
        </p:txBody>
      </p:sp>
    </p:spTree>
    <p:extLst>
      <p:ext uri="{BB962C8B-B14F-4D97-AF65-F5344CB8AC3E}">
        <p14:creationId xmlns:p14="http://schemas.microsoft.com/office/powerpoint/2010/main" val="2683775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26</a:t>
            </a:fld>
            <a:endParaRPr lang="en-CA"/>
          </a:p>
        </p:txBody>
      </p:sp>
    </p:spTree>
    <p:extLst>
      <p:ext uri="{BB962C8B-B14F-4D97-AF65-F5344CB8AC3E}">
        <p14:creationId xmlns:p14="http://schemas.microsoft.com/office/powerpoint/2010/main" val="38445757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27</a:t>
            </a:fld>
            <a:endParaRPr lang="en-CA"/>
          </a:p>
        </p:txBody>
      </p:sp>
    </p:spTree>
    <p:extLst>
      <p:ext uri="{BB962C8B-B14F-4D97-AF65-F5344CB8AC3E}">
        <p14:creationId xmlns:p14="http://schemas.microsoft.com/office/powerpoint/2010/main" val="42667728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28</a:t>
            </a:fld>
            <a:endParaRPr lang="en-CA"/>
          </a:p>
        </p:txBody>
      </p:sp>
    </p:spTree>
    <p:extLst>
      <p:ext uri="{BB962C8B-B14F-4D97-AF65-F5344CB8AC3E}">
        <p14:creationId xmlns:p14="http://schemas.microsoft.com/office/powerpoint/2010/main" val="9438793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29</a:t>
            </a:fld>
            <a:endParaRPr lang="en-CA"/>
          </a:p>
        </p:txBody>
      </p:sp>
    </p:spTree>
    <p:extLst>
      <p:ext uri="{BB962C8B-B14F-4D97-AF65-F5344CB8AC3E}">
        <p14:creationId xmlns:p14="http://schemas.microsoft.com/office/powerpoint/2010/main" val="3661548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3</a:t>
            </a:fld>
            <a:endParaRPr lang="en-CA"/>
          </a:p>
        </p:txBody>
      </p:sp>
    </p:spTree>
    <p:extLst>
      <p:ext uri="{BB962C8B-B14F-4D97-AF65-F5344CB8AC3E}">
        <p14:creationId xmlns:p14="http://schemas.microsoft.com/office/powerpoint/2010/main" val="3642326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30</a:t>
            </a:fld>
            <a:endParaRPr lang="en-CA"/>
          </a:p>
        </p:txBody>
      </p:sp>
    </p:spTree>
    <p:extLst>
      <p:ext uri="{BB962C8B-B14F-4D97-AF65-F5344CB8AC3E}">
        <p14:creationId xmlns:p14="http://schemas.microsoft.com/office/powerpoint/2010/main" val="10381385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31</a:t>
            </a:fld>
            <a:endParaRPr lang="en-CA"/>
          </a:p>
        </p:txBody>
      </p:sp>
    </p:spTree>
    <p:extLst>
      <p:ext uri="{BB962C8B-B14F-4D97-AF65-F5344CB8AC3E}">
        <p14:creationId xmlns:p14="http://schemas.microsoft.com/office/powerpoint/2010/main" val="203914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dirty="0"/>
              <a:t>Balance is an equal distribution of weight. In terms of graphics, this applies to visual weight. Each element on a layout has visual weight that is determined by its size, darkness or lightness, and thickness of lines. Symmetrical balance is an arrangement of elements so that they are evenly distributed to the left and to the right of center. </a:t>
            </a:r>
          </a:p>
        </p:txBody>
      </p:sp>
      <p:sp>
        <p:nvSpPr>
          <p:cNvPr id="4" name="Slide Number Placeholder 3"/>
          <p:cNvSpPr>
            <a:spLocks noGrp="1"/>
          </p:cNvSpPr>
          <p:nvPr>
            <p:ph type="sldNum" sz="quarter" idx="10"/>
          </p:nvPr>
        </p:nvSpPr>
        <p:spPr/>
        <p:txBody>
          <a:bodyPr/>
          <a:lstStyle/>
          <a:p>
            <a:fld id="{BE40D2B8-4B7A-4B20-8E0C-55DE3934A0F2}" type="slidenum">
              <a:rPr lang="en-CA" smtClean="0"/>
              <a:t>4</a:t>
            </a:fld>
            <a:endParaRPr lang="en-CA"/>
          </a:p>
        </p:txBody>
      </p:sp>
    </p:spTree>
    <p:extLst>
      <p:ext uri="{BB962C8B-B14F-4D97-AF65-F5344CB8AC3E}">
        <p14:creationId xmlns:p14="http://schemas.microsoft.com/office/powerpoint/2010/main" val="89295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5</a:t>
            </a:fld>
            <a:endParaRPr lang="en-CA"/>
          </a:p>
        </p:txBody>
      </p:sp>
    </p:spTree>
    <p:extLst>
      <p:ext uri="{BB962C8B-B14F-4D97-AF65-F5344CB8AC3E}">
        <p14:creationId xmlns:p14="http://schemas.microsoft.com/office/powerpoint/2010/main" val="3501064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6</a:t>
            </a:fld>
            <a:endParaRPr lang="en-CA"/>
          </a:p>
        </p:txBody>
      </p:sp>
    </p:spTree>
    <p:extLst>
      <p:ext uri="{BB962C8B-B14F-4D97-AF65-F5344CB8AC3E}">
        <p14:creationId xmlns:p14="http://schemas.microsoft.com/office/powerpoint/2010/main" val="27313500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7</a:t>
            </a:fld>
            <a:endParaRPr lang="en-CA"/>
          </a:p>
        </p:txBody>
      </p:sp>
    </p:spTree>
    <p:extLst>
      <p:ext uri="{BB962C8B-B14F-4D97-AF65-F5344CB8AC3E}">
        <p14:creationId xmlns:p14="http://schemas.microsoft.com/office/powerpoint/2010/main" val="3989001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8</a:t>
            </a:fld>
            <a:endParaRPr lang="en-CA"/>
          </a:p>
        </p:txBody>
      </p:sp>
    </p:spTree>
    <p:extLst>
      <p:ext uri="{BB962C8B-B14F-4D97-AF65-F5344CB8AC3E}">
        <p14:creationId xmlns:p14="http://schemas.microsoft.com/office/powerpoint/2010/main" val="7003914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E40D2B8-4B7A-4B20-8E0C-55DE3934A0F2}" type="slidenum">
              <a:rPr lang="en-CA" smtClean="0"/>
              <a:t>9</a:t>
            </a:fld>
            <a:endParaRPr lang="en-CA"/>
          </a:p>
        </p:txBody>
      </p:sp>
    </p:spTree>
    <p:extLst>
      <p:ext uri="{BB962C8B-B14F-4D97-AF65-F5344CB8AC3E}">
        <p14:creationId xmlns:p14="http://schemas.microsoft.com/office/powerpoint/2010/main" val="1051440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4" name="Title 13"/>
          <p:cNvSpPr>
            <a:spLocks noGrp="1"/>
          </p:cNvSpPr>
          <p:nvPr>
            <p:ph type="ctrTitle"/>
          </p:nvPr>
        </p:nvSpPr>
        <p:spPr>
          <a:xfrm>
            <a:off x="1432560" y="359898"/>
            <a:ext cx="7406640" cy="1472184"/>
          </a:xfrm>
        </p:spPr>
        <p:txBody>
          <a:bodyPr anchor="b"/>
          <a:lstStyle>
            <a:lvl1pPr algn="l">
              <a:defRPr/>
            </a:lvl1pPr>
            <a:extLst/>
          </a:lstStyle>
          <a:p>
            <a:r>
              <a:rPr kumimoji="0" lang="en-US" dirty="0" smtClean="0"/>
              <a:t>Click to edit Master title style</a:t>
            </a:r>
            <a:endParaRPr kumimoji="0" lang="en-US" dirty="0"/>
          </a:p>
        </p:txBody>
      </p:sp>
      <p:sp>
        <p:nvSpPr>
          <p:cNvPr id="22" name="Subtitl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dirty="0" smtClean="0"/>
              <a:t>Click to edit Master subtitle style</a:t>
            </a:r>
            <a:endParaRPr kumimoji="0" lang="en-US" dirty="0"/>
          </a:p>
        </p:txBody>
      </p:sp>
      <p:sp>
        <p:nvSpPr>
          <p:cNvPr id="7" name="Date Placeholder 6"/>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20" name="Footer Placeholder 19"/>
          <p:cNvSpPr>
            <a:spLocks noGrp="1"/>
          </p:cNvSpPr>
          <p:nvPr>
            <p:ph type="ftr" sz="quarter" idx="11"/>
          </p:nvPr>
        </p:nvSpPr>
        <p:spPr/>
        <p:txBody>
          <a:bodyPr/>
          <a:lstStyle>
            <a:extLst/>
          </a:lstStyle>
          <a:p>
            <a:endParaRPr lang="en-CA"/>
          </a:p>
        </p:txBody>
      </p:sp>
      <p:sp>
        <p:nvSpPr>
          <p:cNvPr id="10" name="Slide Number Placeholder 9"/>
          <p:cNvSpPr>
            <a:spLocks noGrp="1"/>
          </p:cNvSpPr>
          <p:nvPr>
            <p:ph type="sldNum" sz="quarter" idx="12"/>
          </p:nvPr>
        </p:nvSpPr>
        <p:spPr/>
        <p:txBody>
          <a:bodyPr/>
          <a:lstStyle>
            <a:extLst/>
          </a:lstStyle>
          <a:p>
            <a:fld id="{7290711A-6EC8-4EF9-951D-EA876B4759BA}" type="slidenum">
              <a:rPr lang="en-CA" smtClean="0"/>
              <a:t>‹#›</a:t>
            </a:fld>
            <a:endParaRPr lang="en-CA"/>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10" dur="1000" fill="hold"/>
                                        <p:tgtEl>
                                          <p:spTgt spid="1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4"/>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anim calcmode="lin" valueType="num">
                                      <p:cBhvr>
                                        <p:cTn id="17" dur="500" decel="50000" fill="hold">
                                          <p:stCondLst>
                                            <p:cond delay="0"/>
                                          </p:stCondLst>
                                        </p:cTn>
                                        <p:tgtEl>
                                          <p:spTgt spid="22">
                                            <p:txEl>
                                              <p:pRg st="0" end="0"/>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22">
                                            <p:txEl>
                                              <p:pRg st="0" end="0"/>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22">
                                            <p:txEl>
                                              <p:pRg st="0" end="0"/>
                                            </p:txEl>
                                          </p:spTgt>
                                        </p:tgtEl>
                                        <p:attrNameLst>
                                          <p:attrName>ppt_w</p:attrName>
                                        </p:attrNameLst>
                                      </p:cBhvr>
                                      <p:tavLst>
                                        <p:tav tm="0">
                                          <p:val>
                                            <p:strVal val="#ppt_w*.05"/>
                                          </p:val>
                                        </p:tav>
                                        <p:tav tm="100000">
                                          <p:val>
                                            <p:strVal val="#ppt_w"/>
                                          </p:val>
                                        </p:tav>
                                      </p:tavLst>
                                    </p:anim>
                                    <p:anim calcmode="lin" valueType="num">
                                      <p:cBhvr>
                                        <p:cTn id="20" dur="1000" fill="hold"/>
                                        <p:tgtEl>
                                          <p:spTgt spid="22">
                                            <p:txEl>
                                              <p:pRg st="0" end="0"/>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22">
                                            <p:txEl>
                                              <p:pRg st="0" end="0"/>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22">
                                            <p:txEl>
                                              <p:pRg st="0" end="0"/>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22">
                                            <p:txEl>
                                              <p:pRg st="0" end="0"/>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2" grpId="0" build="p">
        <p:tmplLst>
          <p:tmpl lvl="1">
            <p:tnLst>
              <p:par>
                <p:cTn presetID="25" presetClass="entr" presetSubtype="0"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50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dur="50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dur="500" accel="50000" fill="hold">
                          <p:stCondLst>
                            <p:cond delay="500"/>
                          </p:stCondLst>
                        </p:cTn>
                        <p:tgtEl>
                          <p:spTgt spid="22"/>
                        </p:tgtEl>
                        <p:attrNameLst>
                          <p:attrName>ppt_w</p:attrName>
                        </p:attrNameLst>
                      </p:cBhvr>
                      <p:tavLst>
                        <p:tav tm="0">
                          <p:val>
                            <p:strVal val="#ppt_w*.05"/>
                          </p:val>
                        </p:tav>
                        <p:tav tm="100000">
                          <p:val>
                            <p:strVal val="#ppt_w"/>
                          </p:val>
                        </p:tav>
                      </p:tavLst>
                    </p:anim>
                    <p:anim calcmode="lin" valueType="num">
                      <p:cBhvr>
                        <p:cTn dur="1000" fill="hold"/>
                        <p:tgtEl>
                          <p:spTgt spid="22"/>
                        </p:tgtEl>
                        <p:attrNameLst>
                          <p:attrName>ppt_h</p:attrName>
                        </p:attrNameLst>
                      </p:cBhvr>
                      <p:tavLst>
                        <p:tav tm="0">
                          <p:val>
                            <p:strVal val="#ppt_h"/>
                          </p:val>
                        </p:tav>
                        <p:tav tm="100000">
                          <p:val>
                            <p:strVal val="#ppt_h"/>
                          </p:val>
                        </p:tav>
                      </p:tavLst>
                    </p:anim>
                    <p:anim calcmode="lin" valueType="num">
                      <p:cBhvr>
                        <p:cTn dur="50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dur="50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dur="500" accel="50000" fill="hold">
                          <p:stCondLst>
                            <p:cond delay="500"/>
                          </p:stCondLst>
                        </p:cTn>
                        <p:tgtEl>
                          <p:spTgt spid="22"/>
                        </p:tgtEl>
                        <p:attrNameLst>
                          <p:attrName>ppt_y</p:attrName>
                        </p:attrNameLst>
                      </p:cBhvr>
                      <p:tavLst>
                        <p:tav tm="0">
                          <p:val>
                            <p:strVal val="#ppt_y+.1"/>
                          </p:val>
                        </p:tav>
                        <p:tav tm="100000">
                          <p:val>
                            <p:strVal val="#ppt_y"/>
                          </p:val>
                        </p:tav>
                      </p:tavLst>
                    </p:anim>
                    <p:animEffect transition="in" filter="fade">
                      <p:cBhvr>
                        <p:cTn dur="1000" decel="50000">
                          <p:stCondLst>
                            <p:cond delay="0"/>
                          </p:stCondLst>
                        </p:cTn>
                        <p:tgtEl>
                          <p:spTgt spid="2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7290711A-6EC8-4EF9-951D-EA876B4759BA}" type="slidenum">
              <a:rPr lang="en-CA" smtClean="0"/>
              <a:t>‹#›</a:t>
            </a:fld>
            <a:endParaRPr lang="en-CA"/>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7290711A-6EC8-4EF9-951D-EA876B4759BA}" type="slidenum">
              <a:rPr lang="en-CA" smtClean="0"/>
              <a:t>‹#›</a:t>
            </a:fld>
            <a:endParaRPr lang="en-CA"/>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dirty="0" smtClean="0"/>
              <a:t>Click to edit Master title style</a:t>
            </a:r>
            <a:endParaRPr kumimoji="0" lang="en-US" dirty="0"/>
          </a:p>
        </p:txBody>
      </p:sp>
      <p:sp>
        <p:nvSpPr>
          <p:cNvPr id="3" name="Content Placeholder 2"/>
          <p:cNvSpPr>
            <a:spLocks noGrp="1"/>
          </p:cNvSpPr>
          <p:nvPr>
            <p:ph idx="1"/>
          </p:nvPr>
        </p:nvSpPr>
        <p:spPr/>
        <p:txBody>
          <a:bodyPr/>
          <a:lstStyle>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7290711A-6EC8-4EF9-951D-EA876B4759BA}" type="slidenum">
              <a:rPr lang="en-CA" smtClean="0"/>
              <a:t>‹#›</a:t>
            </a:fld>
            <a:endParaRPr lang="en-CA"/>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2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20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2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2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5" name="Footer Placeholder 4"/>
          <p:cNvSpPr>
            <a:spLocks noGrp="1"/>
          </p:cNvSpPr>
          <p:nvPr>
            <p:ph type="ftr" sz="quarter" idx="11"/>
          </p:nvPr>
        </p:nvSpPr>
        <p:spPr/>
        <p:txBody>
          <a:bodyPr/>
          <a:lstStyle>
            <a:extLst/>
          </a:lstStyle>
          <a:p>
            <a:endParaRPr lang="en-CA"/>
          </a:p>
        </p:txBody>
      </p:sp>
      <p:sp>
        <p:nvSpPr>
          <p:cNvPr id="6" name="Slide Number Placeholder 5"/>
          <p:cNvSpPr>
            <a:spLocks noGrp="1"/>
          </p:cNvSpPr>
          <p:nvPr>
            <p:ph type="sldNum" sz="quarter" idx="12"/>
          </p:nvPr>
        </p:nvSpPr>
        <p:spPr/>
        <p:txBody>
          <a:bodyPr/>
          <a:lstStyle>
            <a:extLst/>
          </a:lstStyle>
          <a:p>
            <a:fld id="{7290711A-6EC8-4EF9-951D-EA876B4759BA}" type="slidenum">
              <a:rPr lang="en-CA" smtClean="0"/>
              <a:t>‹#›</a:t>
            </a:fld>
            <a:endParaRPr lang="en-CA"/>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7290711A-6EC8-4EF9-951D-EA876B4759BA}" type="slidenum">
              <a:rPr lang="en-CA" smtClean="0"/>
              <a:t>‹#›</a:t>
            </a:fld>
            <a:endParaRPr lang="en-CA"/>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8" name="Footer Placeholder 7"/>
          <p:cNvSpPr>
            <a:spLocks noGrp="1"/>
          </p:cNvSpPr>
          <p:nvPr>
            <p:ph type="ftr" sz="quarter" idx="11"/>
          </p:nvPr>
        </p:nvSpPr>
        <p:spPr/>
        <p:txBody>
          <a:bodyPr/>
          <a:lstStyle>
            <a:extLst/>
          </a:lstStyle>
          <a:p>
            <a:endParaRPr lang="en-CA"/>
          </a:p>
        </p:txBody>
      </p:sp>
      <p:sp>
        <p:nvSpPr>
          <p:cNvPr id="9" name="Slide Number Placeholder 8"/>
          <p:cNvSpPr>
            <a:spLocks noGrp="1"/>
          </p:cNvSpPr>
          <p:nvPr>
            <p:ph type="sldNum" sz="quarter" idx="12"/>
          </p:nvPr>
        </p:nvSpPr>
        <p:spPr/>
        <p:txBody>
          <a:bodyPr/>
          <a:lstStyle>
            <a:extLst/>
          </a:lstStyle>
          <a:p>
            <a:fld id="{7290711A-6EC8-4EF9-951D-EA876B4759BA}" type="slidenum">
              <a:rPr lang="en-CA" smtClean="0"/>
              <a:t>‹#›</a:t>
            </a:fld>
            <a:endParaRPr lang="en-CA"/>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4" name="Footer Placeholder 3"/>
          <p:cNvSpPr>
            <a:spLocks noGrp="1"/>
          </p:cNvSpPr>
          <p:nvPr>
            <p:ph type="ftr" sz="quarter" idx="11"/>
          </p:nvPr>
        </p:nvSpPr>
        <p:spPr/>
        <p:txBody>
          <a:bodyPr/>
          <a:lstStyle>
            <a:extLst/>
          </a:lstStyle>
          <a:p>
            <a:endParaRPr lang="en-CA"/>
          </a:p>
        </p:txBody>
      </p:sp>
      <p:sp>
        <p:nvSpPr>
          <p:cNvPr id="5" name="Slide Number Placeholder 4"/>
          <p:cNvSpPr>
            <a:spLocks noGrp="1"/>
          </p:cNvSpPr>
          <p:nvPr>
            <p:ph type="sldNum" sz="quarter" idx="12"/>
          </p:nvPr>
        </p:nvSpPr>
        <p:spPr/>
        <p:txBody>
          <a:bodyPr/>
          <a:lstStyle>
            <a:extLst/>
          </a:lstStyle>
          <a:p>
            <a:fld id="{7290711A-6EC8-4EF9-951D-EA876B4759BA}" type="slidenum">
              <a:rPr lang="en-CA" smtClean="0"/>
              <a:t>‹#›</a:t>
            </a:fld>
            <a:endParaRPr lang="en-CA"/>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Date Placeholder 1"/>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3" name="Footer Placeholder 2"/>
          <p:cNvSpPr>
            <a:spLocks noGrp="1"/>
          </p:cNvSpPr>
          <p:nvPr>
            <p:ph type="ftr" sz="quarter" idx="11"/>
          </p:nvPr>
        </p:nvSpPr>
        <p:spPr/>
        <p:txBody>
          <a:bodyPr/>
          <a:lstStyle>
            <a:extLst/>
          </a:lstStyle>
          <a:p>
            <a:endParaRPr lang="en-CA"/>
          </a:p>
        </p:txBody>
      </p:sp>
      <p:sp>
        <p:nvSpPr>
          <p:cNvPr id="4" name="Slide Number Placeholder 3"/>
          <p:cNvSpPr>
            <a:spLocks noGrp="1"/>
          </p:cNvSpPr>
          <p:nvPr>
            <p:ph type="sldNum" sz="quarter" idx="12"/>
          </p:nvPr>
        </p:nvSpPr>
        <p:spPr/>
        <p:txBody>
          <a:bodyPr/>
          <a:lstStyle>
            <a:extLst/>
          </a:lstStyle>
          <a:p>
            <a:fld id="{7290711A-6EC8-4EF9-951D-EA876B4759BA}" type="slidenum">
              <a:rPr lang="en-CA" smtClean="0"/>
              <a:t>‹#›</a:t>
            </a:fld>
            <a:endParaRPr lang="en-CA"/>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7290711A-6EC8-4EF9-951D-EA876B4759BA}" type="slidenum">
              <a:rPr lang="en-CA" smtClean="0"/>
              <a:t>‹#›</a:t>
            </a:fld>
            <a:endParaRPr lang="en-CA"/>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extLst/>
          </a:lstStyle>
          <a:p>
            <a:fld id="{E6FACFEF-3BDD-4CED-819E-CD86445E1A5A}" type="datetimeFigureOut">
              <a:rPr lang="en-CA" smtClean="0"/>
              <a:t>19/09/2014</a:t>
            </a:fld>
            <a:endParaRPr lang="en-CA"/>
          </a:p>
        </p:txBody>
      </p:sp>
      <p:sp>
        <p:nvSpPr>
          <p:cNvPr id="6" name="Footer Placeholder 5"/>
          <p:cNvSpPr>
            <a:spLocks noGrp="1"/>
          </p:cNvSpPr>
          <p:nvPr>
            <p:ph type="ftr" sz="quarter" idx="11"/>
          </p:nvPr>
        </p:nvSpPr>
        <p:spPr/>
        <p:txBody>
          <a:bodyPr/>
          <a:lstStyle>
            <a:extLst/>
          </a:lstStyle>
          <a:p>
            <a:endParaRPr lang="en-CA"/>
          </a:p>
        </p:txBody>
      </p:sp>
      <p:sp>
        <p:nvSpPr>
          <p:cNvPr id="7" name="Slide Number Placeholder 6"/>
          <p:cNvSpPr>
            <a:spLocks noGrp="1"/>
          </p:cNvSpPr>
          <p:nvPr>
            <p:ph type="sldNum" sz="quarter" idx="12"/>
          </p:nvPr>
        </p:nvSpPr>
        <p:spPr/>
        <p:txBody>
          <a:bodyPr/>
          <a:lstStyle>
            <a:extLst/>
          </a:lstStyle>
          <a:p>
            <a:fld id="{7290711A-6EC8-4EF9-951D-EA876B4759BA}" type="slidenum">
              <a:rPr lang="en-CA" smtClean="0"/>
              <a:t>‹#›</a:t>
            </a:fld>
            <a:endParaRPr lang="en-CA"/>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Picture Placeholder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n-US" smtClean="0"/>
              <a:t>Click icon to add picture</a:t>
            </a:r>
            <a:endParaRPr kumimoji="0"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Text Placeholder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kumimoji="0" lang="en-US" smtClean="0"/>
              <a:t>Click to edit Master title style</a:t>
            </a:r>
            <a:endParaRPr kumimoji="0" lang="en-US"/>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E6FACFEF-3BDD-4CED-819E-CD86445E1A5A}" type="datetimeFigureOut">
              <a:rPr lang="en-CA" smtClean="0"/>
              <a:t>19/09/2014</a:t>
            </a:fld>
            <a:endParaRPr lang="en-CA"/>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en-CA"/>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7290711A-6EC8-4EF9-951D-EA876B4759BA}" type="slidenum">
              <a:rPr lang="en-CA" smtClean="0"/>
              <a:t>‹#›</a:t>
            </a:fld>
            <a:endParaRPr lang="en-CA"/>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thruBlk="1"/>
  </p:transition>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gif"/></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hyperlink" Target="http://images2.layoutsparks.com/1/59299/anastacia-peace-love-unity-1.jpg" TargetMode="Externa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8.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Principles of Design</a:t>
            </a:r>
            <a:endParaRPr lang="en-CA" dirty="0"/>
          </a:p>
        </p:txBody>
      </p:sp>
      <p:sp>
        <p:nvSpPr>
          <p:cNvPr id="3" name="Subtitle 2"/>
          <p:cNvSpPr>
            <a:spLocks noGrp="1"/>
          </p:cNvSpPr>
          <p:nvPr>
            <p:ph type="subTitle" idx="1"/>
          </p:nvPr>
        </p:nvSpPr>
        <p:spPr/>
        <p:txBody>
          <a:bodyPr/>
          <a:lstStyle/>
          <a:p>
            <a:r>
              <a:rPr lang="en-US" dirty="0" smtClean="0"/>
              <a:t>Graphic Art and Design</a:t>
            </a:r>
            <a:endParaRPr lang="en-CA" dirty="0"/>
          </a:p>
        </p:txBody>
      </p:sp>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Asymmetrical Balance</a:t>
            </a:r>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10</a:t>
            </a:fld>
            <a:endParaRPr lang="en-CA"/>
          </a:p>
        </p:txBody>
      </p:sp>
      <p:pic>
        <p:nvPicPr>
          <p:cNvPr id="29698" name="Picture 2" descr="http://dpageek.files.wordpress.com/2011/12/2560x1440.jpg"/>
          <p:cNvPicPr>
            <a:picLocks noChangeAspect="1" noChangeArrowheads="1"/>
          </p:cNvPicPr>
          <p:nvPr/>
        </p:nvPicPr>
        <p:blipFill>
          <a:blip r:embed="rId3" cstate="print"/>
          <a:srcRect/>
          <a:stretch>
            <a:fillRect/>
          </a:stretch>
        </p:blipFill>
        <p:spPr bwMode="auto">
          <a:xfrm>
            <a:off x="1" y="1179482"/>
            <a:ext cx="9147162" cy="5145118"/>
          </a:xfrm>
          <a:prstGeom prst="rect">
            <a:avLst/>
          </a:prstGeom>
          <a:noFill/>
        </p:spPr>
      </p:pic>
    </p:spTree>
    <p:extLst>
      <p:ext uri="{BB962C8B-B14F-4D97-AF65-F5344CB8AC3E}">
        <p14:creationId xmlns:p14="http://schemas.microsoft.com/office/powerpoint/2010/main" val="4132477918"/>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Rhythm</a:t>
            </a:r>
            <a:endParaRPr lang="en-CA" dirty="0"/>
          </a:p>
        </p:txBody>
      </p:sp>
      <p:sp>
        <p:nvSpPr>
          <p:cNvPr id="3" name="Content Placeholder 2"/>
          <p:cNvSpPr>
            <a:spLocks noGrp="1"/>
          </p:cNvSpPr>
          <p:nvPr>
            <p:ph idx="1"/>
          </p:nvPr>
        </p:nvSpPr>
        <p:spPr/>
        <p:txBody>
          <a:bodyPr/>
          <a:lstStyle/>
          <a:p>
            <a:r>
              <a:rPr lang="en-CA" dirty="0"/>
              <a:t>Rhythm is a pattern created by repeating </a:t>
            </a:r>
            <a:r>
              <a:rPr lang="en-CA" dirty="0" smtClean="0"/>
              <a:t>shapes, objects and fonts throughout a piece. </a:t>
            </a:r>
          </a:p>
          <a:p>
            <a:pPr lvl="8"/>
            <a:r>
              <a:rPr lang="en-US" dirty="0" smtClean="0"/>
              <a:t>Shelby </a:t>
            </a:r>
            <a:r>
              <a:rPr lang="en-US" dirty="0" err="1" smtClean="0"/>
              <a:t>Fanjoy</a:t>
            </a:r>
            <a:r>
              <a:rPr lang="en-US" dirty="0" smtClean="0"/>
              <a:t> and Paige </a:t>
            </a:r>
            <a:r>
              <a:rPr lang="en-US" dirty="0" err="1" smtClean="0"/>
              <a:t>O’blenis</a:t>
            </a:r>
            <a:r>
              <a:rPr lang="en-US" dirty="0" smtClean="0"/>
              <a:t> 2011</a:t>
            </a:r>
            <a:endParaRPr lang="en-CA" dirty="0" smtClean="0"/>
          </a:p>
          <a:p>
            <a:r>
              <a:rPr lang="en-CA" dirty="0" smtClean="0"/>
              <a:t>Repetition and </a:t>
            </a:r>
            <a:r>
              <a:rPr lang="en-CA" dirty="0"/>
              <a:t>variation </a:t>
            </a:r>
            <a:r>
              <a:rPr lang="en-CA" dirty="0" smtClean="0"/>
              <a:t>are </a:t>
            </a:r>
            <a:r>
              <a:rPr lang="en-CA" dirty="0"/>
              <a:t>the keys to visual rhythm.</a:t>
            </a:r>
          </a:p>
        </p:txBody>
      </p:sp>
    </p:spTree>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Create Rhythm</a:t>
            </a:r>
            <a:endParaRPr lang="en-CA" dirty="0"/>
          </a:p>
        </p:txBody>
      </p:sp>
      <p:sp>
        <p:nvSpPr>
          <p:cNvPr id="3" name="Content Placeholder 2"/>
          <p:cNvSpPr>
            <a:spLocks noGrp="1"/>
          </p:cNvSpPr>
          <p:nvPr>
            <p:ph idx="1"/>
          </p:nvPr>
        </p:nvSpPr>
        <p:spPr/>
        <p:txBody>
          <a:bodyPr>
            <a:normAutofit fontScale="77500" lnSpcReduction="20000"/>
          </a:bodyPr>
          <a:lstStyle/>
          <a:p>
            <a:pPr lvl="0"/>
            <a:r>
              <a:rPr lang="en-CA" dirty="0"/>
              <a:t>Repeat a series of similarly shaped elements, with even white spaces between each, to create a regular rhythm. </a:t>
            </a:r>
          </a:p>
          <a:p>
            <a:pPr lvl="0"/>
            <a:r>
              <a:rPr lang="en-CA" dirty="0"/>
              <a:t>Repeat a series of progressively larger elements with larger white spaces between each for a progressive rhythm. </a:t>
            </a:r>
          </a:p>
          <a:p>
            <a:pPr lvl="0"/>
            <a:r>
              <a:rPr lang="en-CA" dirty="0"/>
              <a:t>Alternate dark, bold type and light, thin type. </a:t>
            </a:r>
          </a:p>
          <a:p>
            <a:pPr lvl="0"/>
            <a:r>
              <a:rPr lang="en-CA" dirty="0"/>
              <a:t>Alternate dark pages (with lots of type or dark graphics) with light pages (with less type and light-</a:t>
            </a:r>
            <a:r>
              <a:rPr lang="en-CA" dirty="0" err="1"/>
              <a:t>colored</a:t>
            </a:r>
            <a:r>
              <a:rPr lang="en-CA" dirty="0"/>
              <a:t> graphics). </a:t>
            </a:r>
          </a:p>
          <a:p>
            <a:pPr lvl="0"/>
            <a:r>
              <a:rPr lang="en-CA" dirty="0"/>
              <a:t>Repeat a similar shape in various areas of a layout. </a:t>
            </a:r>
          </a:p>
          <a:p>
            <a:pPr lvl="0"/>
            <a:r>
              <a:rPr lang="en-CA" dirty="0"/>
              <a:t>Repeat the same element in the same position on every page of a printed publication such as a newsletter. </a:t>
            </a:r>
          </a:p>
        </p:txBody>
      </p:sp>
    </p:spTree>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dirty="0"/>
          </a:p>
        </p:txBody>
      </p:sp>
      <p:pic>
        <p:nvPicPr>
          <p:cNvPr id="26626" name="Picture 2" descr="http://www.wallcoo.net/cartoon/I_Love_Typography/images/ilt-rhythm.jpg"/>
          <p:cNvPicPr>
            <a:picLocks noChangeAspect="1" noChangeArrowheads="1"/>
          </p:cNvPicPr>
          <p:nvPr/>
        </p:nvPicPr>
        <p:blipFill>
          <a:blip r:embed="rId3" cstate="print"/>
          <a:srcRect/>
          <a:stretch>
            <a:fillRect/>
          </a:stretch>
        </p:blipFill>
        <p:spPr bwMode="auto">
          <a:xfrm>
            <a:off x="2209800" y="3981449"/>
            <a:ext cx="4597227" cy="2876551"/>
          </a:xfrm>
          <a:prstGeom prst="rect">
            <a:avLst/>
          </a:prstGeom>
          <a:noFill/>
        </p:spPr>
      </p:pic>
      <p:pic>
        <p:nvPicPr>
          <p:cNvPr id="26628" name="Picture 4" descr="http://aliceshrum.files.wordpress.com/2010/04/rhythm.gif"/>
          <p:cNvPicPr>
            <a:picLocks noChangeAspect="1" noChangeArrowheads="1"/>
          </p:cNvPicPr>
          <p:nvPr/>
        </p:nvPicPr>
        <p:blipFill>
          <a:blip r:embed="rId4" cstate="print"/>
          <a:srcRect/>
          <a:stretch>
            <a:fillRect/>
          </a:stretch>
        </p:blipFill>
        <p:spPr bwMode="auto">
          <a:xfrm>
            <a:off x="4953000" y="762000"/>
            <a:ext cx="4191000" cy="3144927"/>
          </a:xfrm>
          <a:prstGeom prst="rect">
            <a:avLst/>
          </a:prstGeom>
          <a:noFill/>
        </p:spPr>
      </p:pic>
      <p:pic>
        <p:nvPicPr>
          <p:cNvPr id="26630" name="Picture 6" descr="http://robertoblake.com/blog/wp-content/uploads/2009/07/roberto-blake-psd-rhythm-divine-web.jpg"/>
          <p:cNvPicPr>
            <a:picLocks noChangeAspect="1" noChangeArrowheads="1"/>
          </p:cNvPicPr>
          <p:nvPr/>
        </p:nvPicPr>
        <p:blipFill>
          <a:blip r:embed="rId5" cstate="print"/>
          <a:srcRect/>
          <a:stretch>
            <a:fillRect/>
          </a:stretch>
        </p:blipFill>
        <p:spPr bwMode="auto">
          <a:xfrm>
            <a:off x="228600" y="228600"/>
            <a:ext cx="4343400" cy="325755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heamusburns.com/wp-content/uploads/2009/04/beach-waves.jpg"/>
          <p:cNvPicPr>
            <a:picLocks noChangeAspect="1" noChangeArrowheads="1"/>
          </p:cNvPicPr>
          <p:nvPr/>
        </p:nvPicPr>
        <p:blipFill>
          <a:blip r:embed="rId3" cstate="print"/>
          <a:srcRect/>
          <a:stretch>
            <a:fillRect/>
          </a:stretch>
        </p:blipFill>
        <p:spPr bwMode="auto">
          <a:xfrm>
            <a:off x="1295400" y="0"/>
            <a:ext cx="6858000" cy="6858001"/>
          </a:xfrm>
          <a:prstGeom prst="rect">
            <a:avLst/>
          </a:prstGeom>
          <a:noFill/>
        </p:spPr>
      </p:pic>
      <p:sp>
        <p:nvSpPr>
          <p:cNvPr id="2" name="Title 1"/>
          <p:cNvSpPr>
            <a:spLocks noGrp="1"/>
          </p:cNvSpPr>
          <p:nvPr>
            <p:ph type="title"/>
          </p:nvPr>
        </p:nvSpPr>
        <p:spPr>
          <a:xfrm>
            <a:off x="228600" y="274638"/>
            <a:ext cx="8705088" cy="1143000"/>
          </a:xfrm>
        </p:spPr>
        <p:txBody>
          <a:bodyPr/>
          <a:lstStyle/>
          <a:p>
            <a:pPr algn="ctr"/>
            <a:r>
              <a:rPr lang="en-US" dirty="0" smtClean="0">
                <a:solidFill>
                  <a:schemeClr val="bg1"/>
                </a:solidFill>
              </a:rPr>
              <a:t>Rhythm</a:t>
            </a:r>
            <a:endParaRPr lang="en-CA" dirty="0">
              <a:solidFill>
                <a:schemeClr val="bg1"/>
              </a:solidFill>
            </a:endParaRPr>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14</a:t>
            </a:fld>
            <a:endParaRPr lang="en-CA"/>
          </a:p>
        </p:txBody>
      </p:sp>
    </p:spTree>
    <p:extLst>
      <p:ext uri="{BB962C8B-B14F-4D97-AF65-F5344CB8AC3E}">
        <p14:creationId xmlns:p14="http://schemas.microsoft.com/office/powerpoint/2010/main" val="3530112679"/>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15</a:t>
            </a:fld>
            <a:endParaRPr lang="en-CA"/>
          </a:p>
        </p:txBody>
      </p:sp>
      <p:pic>
        <p:nvPicPr>
          <p:cNvPr id="31746" name="Picture 2" descr="http://www.ifc.com/wp-content/uploads/2011/08/080811_Groove_Coaster.jpg"/>
          <p:cNvPicPr>
            <a:picLocks noChangeAspect="1" noChangeArrowheads="1"/>
          </p:cNvPicPr>
          <p:nvPr/>
        </p:nvPicPr>
        <p:blipFill>
          <a:blip r:embed="rId3" cstate="print"/>
          <a:srcRect/>
          <a:stretch>
            <a:fillRect/>
          </a:stretch>
        </p:blipFill>
        <p:spPr bwMode="auto">
          <a:xfrm>
            <a:off x="15646" y="485933"/>
            <a:ext cx="9128354" cy="5686267"/>
          </a:xfrm>
          <a:prstGeom prst="rect">
            <a:avLst/>
          </a:prstGeom>
          <a:noFill/>
        </p:spPr>
      </p:pic>
    </p:spTree>
    <p:extLst>
      <p:ext uri="{BB962C8B-B14F-4D97-AF65-F5344CB8AC3E}">
        <p14:creationId xmlns:p14="http://schemas.microsoft.com/office/powerpoint/2010/main" val="3152115490"/>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endParaRPr lang="en-CA"/>
          </a:p>
        </p:txBody>
      </p:sp>
      <p:sp>
        <p:nvSpPr>
          <p:cNvPr id="10" name="Content Placeholder 9"/>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16</a:t>
            </a:fld>
            <a:endParaRPr lang="en-CA"/>
          </a:p>
        </p:txBody>
      </p:sp>
      <p:pic>
        <p:nvPicPr>
          <p:cNvPr id="32770" name="Picture 2" descr="http://www.luludesignsonline.com/wordpress/wp-content/uploads/2011/10/1-Rhythm-in-Decor.jpg"/>
          <p:cNvPicPr>
            <a:picLocks noChangeAspect="1" noChangeArrowheads="1"/>
          </p:cNvPicPr>
          <p:nvPr/>
        </p:nvPicPr>
        <p:blipFill>
          <a:blip r:embed="rId3" cstate="print"/>
          <a:srcRect/>
          <a:stretch>
            <a:fillRect/>
          </a:stretch>
        </p:blipFill>
        <p:spPr bwMode="auto">
          <a:xfrm>
            <a:off x="1981200" y="-1"/>
            <a:ext cx="5029200" cy="6890005"/>
          </a:xfrm>
          <a:prstGeom prst="rect">
            <a:avLst/>
          </a:prstGeom>
          <a:noFill/>
        </p:spPr>
      </p:pic>
    </p:spTree>
    <p:extLst>
      <p:ext uri="{BB962C8B-B14F-4D97-AF65-F5344CB8AC3E}">
        <p14:creationId xmlns:p14="http://schemas.microsoft.com/office/powerpoint/2010/main" val="142170365"/>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Emphasis</a:t>
            </a:r>
            <a:endParaRPr lang="en-CA" dirty="0"/>
          </a:p>
        </p:txBody>
      </p:sp>
      <p:sp>
        <p:nvSpPr>
          <p:cNvPr id="3" name="Content Placeholder 2"/>
          <p:cNvSpPr>
            <a:spLocks noGrp="1"/>
          </p:cNvSpPr>
          <p:nvPr>
            <p:ph idx="1"/>
          </p:nvPr>
        </p:nvSpPr>
        <p:spPr/>
        <p:txBody>
          <a:bodyPr/>
          <a:lstStyle/>
          <a:p>
            <a:r>
              <a:rPr lang="en-CA" dirty="0"/>
              <a:t>Emphasis is what stands out or gets noticed first. </a:t>
            </a:r>
            <a:r>
              <a:rPr lang="en-CA" dirty="0" smtClean="0"/>
              <a:t>  Creating a focal point.</a:t>
            </a:r>
          </a:p>
          <a:p>
            <a:r>
              <a:rPr lang="en-CA" dirty="0" smtClean="0"/>
              <a:t>Every </a:t>
            </a:r>
            <a:r>
              <a:rPr lang="en-CA" dirty="0"/>
              <a:t>layout needs a focal </a:t>
            </a:r>
            <a:r>
              <a:rPr lang="en-CA" dirty="0" smtClean="0"/>
              <a:t>point.</a:t>
            </a:r>
          </a:p>
          <a:p>
            <a:pPr lvl="1"/>
            <a:r>
              <a:rPr lang="en-US" dirty="0" smtClean="0"/>
              <a:t>Usually different from other components.</a:t>
            </a:r>
            <a:endParaRPr lang="en-CA" dirty="0"/>
          </a:p>
        </p:txBody>
      </p:sp>
    </p:spTree>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Create Emphasis</a:t>
            </a:r>
            <a:endParaRPr lang="en-CA" dirty="0"/>
          </a:p>
        </p:txBody>
      </p:sp>
      <p:sp>
        <p:nvSpPr>
          <p:cNvPr id="3" name="Content Placeholder 2"/>
          <p:cNvSpPr>
            <a:spLocks noGrp="1"/>
          </p:cNvSpPr>
          <p:nvPr>
            <p:ph idx="1"/>
          </p:nvPr>
        </p:nvSpPr>
        <p:spPr/>
        <p:txBody>
          <a:bodyPr>
            <a:normAutofit fontScale="70000" lnSpcReduction="20000"/>
          </a:bodyPr>
          <a:lstStyle/>
          <a:p>
            <a:pPr lvl="0"/>
            <a:r>
              <a:rPr lang="en-CA" dirty="0"/>
              <a:t>Use a series of evenly spaced, square photographs next to an outlined photograph with an unusual shape. </a:t>
            </a:r>
          </a:p>
          <a:p>
            <a:pPr lvl="0"/>
            <a:r>
              <a:rPr lang="en-CA" dirty="0"/>
              <a:t>Put an important piece of text on a curve or an angle while keeping all of the other type in straight columns. </a:t>
            </a:r>
          </a:p>
          <a:p>
            <a:pPr lvl="0"/>
            <a:r>
              <a:rPr lang="en-CA" dirty="0"/>
              <a:t>Use bold, black type for headings and subheads and much lighter text for all other text. Place a large picture next to a small bit of text. </a:t>
            </a:r>
          </a:p>
          <a:p>
            <a:pPr lvl="0"/>
            <a:r>
              <a:rPr lang="en-CA" dirty="0"/>
              <a:t>Reverse (use white type) a headline out of a black or </a:t>
            </a:r>
            <a:r>
              <a:rPr lang="en-CA" dirty="0" err="1"/>
              <a:t>colored</a:t>
            </a:r>
            <a:r>
              <a:rPr lang="en-CA" dirty="0"/>
              <a:t> box. </a:t>
            </a:r>
          </a:p>
          <a:p>
            <a:pPr lvl="0"/>
            <a:r>
              <a:rPr lang="en-CA" dirty="0"/>
              <a:t>Use </a:t>
            </a:r>
            <a:r>
              <a:rPr lang="en-CA" dirty="0" err="1"/>
              <a:t>colored</a:t>
            </a:r>
            <a:r>
              <a:rPr lang="en-CA" dirty="0"/>
              <a:t> type or an unusual font for the most important information. </a:t>
            </a:r>
          </a:p>
          <a:p>
            <a:pPr lvl="0"/>
            <a:r>
              <a:rPr lang="en-CA" dirty="0"/>
              <a:t>Put lists you want to highlight in a sidebar in a shaded box. </a:t>
            </a:r>
          </a:p>
        </p:txBody>
      </p:sp>
    </p:spTree>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524875" cy="1066800"/>
          </a:xfrm>
        </p:spPr>
        <p:txBody>
          <a:bodyPr/>
          <a:lstStyle/>
          <a:p>
            <a:pPr algn="ctr"/>
            <a:r>
              <a:rPr lang="en-US" dirty="0" smtClean="0"/>
              <a:t>Emphasis</a:t>
            </a:r>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19</a:t>
            </a:fld>
            <a:endParaRPr lang="en-CA"/>
          </a:p>
        </p:txBody>
      </p:sp>
      <p:pic>
        <p:nvPicPr>
          <p:cNvPr id="33794" name="Picture 2" descr="http://1.bp.blogspot.com/-E02NcgUYn6k/TgV70VoGXmI/AAAAAAAAAGg/3rYfPmJyEWc/s1600/Magazine-design-template-9.jpg"/>
          <p:cNvPicPr>
            <a:picLocks noChangeAspect="1" noChangeArrowheads="1"/>
          </p:cNvPicPr>
          <p:nvPr/>
        </p:nvPicPr>
        <p:blipFill>
          <a:blip r:embed="rId3" cstate="print"/>
          <a:srcRect/>
          <a:stretch>
            <a:fillRect/>
          </a:stretch>
        </p:blipFill>
        <p:spPr bwMode="auto">
          <a:xfrm>
            <a:off x="2286000" y="609600"/>
            <a:ext cx="4819650" cy="6235886"/>
          </a:xfrm>
          <a:prstGeom prst="rect">
            <a:avLst/>
          </a:prstGeom>
          <a:noFill/>
        </p:spPr>
      </p:pic>
    </p:spTree>
    <p:extLst>
      <p:ext uri="{BB962C8B-B14F-4D97-AF65-F5344CB8AC3E}">
        <p14:creationId xmlns:p14="http://schemas.microsoft.com/office/powerpoint/2010/main" val="150571236"/>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PRINCIPLES OF DESIGN</a:t>
            </a:r>
            <a:endParaRPr lang="en-CA" dirty="0"/>
          </a:p>
        </p:txBody>
      </p:sp>
      <p:sp>
        <p:nvSpPr>
          <p:cNvPr id="3" name="Content Placeholder 2"/>
          <p:cNvSpPr>
            <a:spLocks noGrp="1"/>
          </p:cNvSpPr>
          <p:nvPr>
            <p:ph idx="1"/>
          </p:nvPr>
        </p:nvSpPr>
        <p:spPr/>
        <p:txBody>
          <a:bodyPr/>
          <a:lstStyle/>
          <a:p>
            <a:r>
              <a:rPr lang="en-CA" dirty="0"/>
              <a:t>The principles of design help to determine how to use the design elements. </a:t>
            </a:r>
            <a:endParaRPr lang="en-CA" dirty="0" smtClean="0"/>
          </a:p>
          <a:p>
            <a:r>
              <a:rPr lang="en-CA" dirty="0" smtClean="0"/>
              <a:t>Four </a:t>
            </a:r>
            <a:r>
              <a:rPr lang="en-CA" dirty="0"/>
              <a:t>principles of design: </a:t>
            </a:r>
            <a:endParaRPr lang="en-CA" dirty="0" smtClean="0"/>
          </a:p>
          <a:p>
            <a:pPr lvl="1"/>
            <a:r>
              <a:rPr lang="en-CA" b="1" dirty="0" smtClean="0"/>
              <a:t>balance</a:t>
            </a:r>
            <a:r>
              <a:rPr lang="en-CA" b="1" dirty="0"/>
              <a:t>, </a:t>
            </a:r>
            <a:r>
              <a:rPr lang="en-CA" b="1" dirty="0" smtClean="0"/>
              <a:t> </a:t>
            </a:r>
          </a:p>
          <a:p>
            <a:pPr lvl="1"/>
            <a:r>
              <a:rPr lang="en-CA" b="1" dirty="0" smtClean="0"/>
              <a:t>rhythm</a:t>
            </a:r>
            <a:r>
              <a:rPr lang="en-CA" b="1" dirty="0"/>
              <a:t>, </a:t>
            </a:r>
            <a:endParaRPr lang="en-CA" b="1" dirty="0" smtClean="0"/>
          </a:p>
          <a:p>
            <a:pPr lvl="1"/>
            <a:r>
              <a:rPr lang="en-CA" b="1" dirty="0" smtClean="0"/>
              <a:t>emphasis,</a:t>
            </a:r>
          </a:p>
          <a:p>
            <a:pPr lvl="1"/>
            <a:r>
              <a:rPr lang="en-CA" b="1" dirty="0" smtClean="0"/>
              <a:t>unity</a:t>
            </a:r>
            <a:r>
              <a:rPr lang="en-CA" dirty="0"/>
              <a:t>. </a:t>
            </a:r>
          </a:p>
        </p:txBody>
      </p:sp>
    </p:spTree>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dirty="0"/>
          </a:p>
        </p:txBody>
      </p:sp>
      <p:pic>
        <p:nvPicPr>
          <p:cNvPr id="28676" name="Picture 4" descr="http://lesh711.files.wordpress.com/2011/05/idea1.jpg?w=497&amp;h=702"/>
          <p:cNvPicPr>
            <a:picLocks noChangeAspect="1" noChangeArrowheads="1"/>
          </p:cNvPicPr>
          <p:nvPr/>
        </p:nvPicPr>
        <p:blipFill>
          <a:blip r:embed="rId3" cstate="print"/>
          <a:srcRect/>
          <a:stretch>
            <a:fillRect/>
          </a:stretch>
        </p:blipFill>
        <p:spPr bwMode="auto">
          <a:xfrm>
            <a:off x="1" y="171450"/>
            <a:ext cx="3810000" cy="5381530"/>
          </a:xfrm>
          <a:prstGeom prst="rect">
            <a:avLst/>
          </a:prstGeom>
          <a:noFill/>
        </p:spPr>
      </p:pic>
      <p:pic>
        <p:nvPicPr>
          <p:cNvPr id="28678" name="Picture 6" descr="http://www.danypepin.com/WP/images/design/unescoposter2_bg.jpg"/>
          <p:cNvPicPr>
            <a:picLocks noChangeAspect="1" noChangeArrowheads="1"/>
          </p:cNvPicPr>
          <p:nvPr/>
        </p:nvPicPr>
        <p:blipFill>
          <a:blip r:embed="rId4" cstate="print"/>
          <a:srcRect/>
          <a:stretch>
            <a:fillRect/>
          </a:stretch>
        </p:blipFill>
        <p:spPr bwMode="auto">
          <a:xfrm>
            <a:off x="5038725" y="1552574"/>
            <a:ext cx="4105275" cy="5305426"/>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Unity</a:t>
            </a:r>
            <a:endParaRPr lang="en-CA" dirty="0"/>
          </a:p>
        </p:txBody>
      </p:sp>
      <p:sp>
        <p:nvSpPr>
          <p:cNvPr id="3" name="Content Placeholder 2"/>
          <p:cNvSpPr>
            <a:spLocks noGrp="1"/>
          </p:cNvSpPr>
          <p:nvPr>
            <p:ph idx="1"/>
          </p:nvPr>
        </p:nvSpPr>
        <p:spPr/>
        <p:txBody>
          <a:bodyPr/>
          <a:lstStyle/>
          <a:p>
            <a:r>
              <a:rPr lang="en-CA" dirty="0"/>
              <a:t>Unity helps all the elements look like they belong together. </a:t>
            </a:r>
            <a:endParaRPr lang="en-CA" dirty="0" smtClean="0"/>
          </a:p>
          <a:p>
            <a:pPr lvl="6"/>
            <a:r>
              <a:rPr lang="en-US" dirty="0" smtClean="0"/>
              <a:t>Josh and Jacob </a:t>
            </a:r>
            <a:r>
              <a:rPr lang="en-US" dirty="0" err="1" smtClean="0"/>
              <a:t>Steeves</a:t>
            </a:r>
            <a:r>
              <a:rPr lang="en-US" smtClean="0"/>
              <a:t> 2011</a:t>
            </a:r>
            <a:endParaRPr lang="en-CA" dirty="0"/>
          </a:p>
          <a:p>
            <a:endParaRPr lang="en-CA" dirty="0"/>
          </a:p>
        </p:txBody>
      </p:sp>
    </p:spTree>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 create unity</a:t>
            </a:r>
            <a:endParaRPr lang="en-CA" dirty="0"/>
          </a:p>
        </p:txBody>
      </p:sp>
      <p:sp>
        <p:nvSpPr>
          <p:cNvPr id="3" name="Content Placeholder 2"/>
          <p:cNvSpPr>
            <a:spLocks noGrp="1"/>
          </p:cNvSpPr>
          <p:nvPr>
            <p:ph idx="1"/>
          </p:nvPr>
        </p:nvSpPr>
        <p:spPr/>
        <p:txBody>
          <a:bodyPr>
            <a:normAutofit fontScale="70000" lnSpcReduction="20000"/>
          </a:bodyPr>
          <a:lstStyle/>
          <a:p>
            <a:pPr lvl="0"/>
            <a:r>
              <a:rPr lang="en-US" dirty="0" smtClean="0"/>
              <a:t>Group elements that are close together.</a:t>
            </a:r>
          </a:p>
          <a:p>
            <a:pPr lvl="0"/>
            <a:r>
              <a:rPr lang="en-US" dirty="0" smtClean="0"/>
              <a:t>Use a grid to have consistent margins and spacing.</a:t>
            </a:r>
            <a:endParaRPr lang="en-CA" dirty="0" smtClean="0"/>
          </a:p>
          <a:p>
            <a:pPr lvl="0"/>
            <a:r>
              <a:rPr lang="en-CA" dirty="0" smtClean="0"/>
              <a:t>Use </a:t>
            </a:r>
            <a:r>
              <a:rPr lang="en-CA" dirty="0"/>
              <a:t>only one or two typestyles and vary size or weight for contrast throughout the publication, presentation, or web site. </a:t>
            </a:r>
          </a:p>
          <a:p>
            <a:pPr lvl="0"/>
            <a:r>
              <a:rPr lang="en-CA" dirty="0"/>
              <a:t>Be consistent with the type font, sizes, and styles for headings, subheads, captions, headers, footers, etc. throughout the publication, presentation, or web site. </a:t>
            </a:r>
          </a:p>
          <a:p>
            <a:pPr lvl="0"/>
            <a:r>
              <a:rPr lang="en-CA" dirty="0"/>
              <a:t>Use the same color palette throughout. </a:t>
            </a:r>
          </a:p>
          <a:p>
            <a:pPr lvl="0"/>
            <a:r>
              <a:rPr lang="en-CA" dirty="0"/>
              <a:t>Repeat a color, shape, or texture in different areas throughout. </a:t>
            </a:r>
          </a:p>
          <a:p>
            <a:pPr lvl="0"/>
            <a:r>
              <a:rPr lang="en-CA" dirty="0"/>
              <a:t>Choose visuals that share a similar color, theme, or shape. </a:t>
            </a:r>
          </a:p>
          <a:p>
            <a:r>
              <a:rPr lang="en-CA" dirty="0"/>
              <a:t>Line up photographs and text with the same grid lines</a:t>
            </a:r>
          </a:p>
        </p:txBody>
      </p:sp>
    </p:spTree>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Unity</a:t>
            </a:r>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23</a:t>
            </a:fld>
            <a:endParaRPr lang="en-CA"/>
          </a:p>
        </p:txBody>
      </p:sp>
      <p:pic>
        <p:nvPicPr>
          <p:cNvPr id="34818" name="Picture 2" descr="http://designmagazine.us/wp-content/plugins/rss-poster/cache/54ebe_featured_image_unity.jpg"/>
          <p:cNvPicPr>
            <a:picLocks noChangeAspect="1" noChangeArrowheads="1"/>
          </p:cNvPicPr>
          <p:nvPr/>
        </p:nvPicPr>
        <p:blipFill>
          <a:blip r:embed="rId3" cstate="print"/>
          <a:srcRect/>
          <a:stretch>
            <a:fillRect/>
          </a:stretch>
        </p:blipFill>
        <p:spPr bwMode="auto">
          <a:xfrm>
            <a:off x="304800" y="1219200"/>
            <a:ext cx="8558588" cy="4648200"/>
          </a:xfrm>
          <a:prstGeom prst="rect">
            <a:avLst/>
          </a:prstGeom>
          <a:noFill/>
        </p:spPr>
      </p:pic>
    </p:spTree>
    <p:extLst>
      <p:ext uri="{BB962C8B-B14F-4D97-AF65-F5344CB8AC3E}">
        <p14:creationId xmlns:p14="http://schemas.microsoft.com/office/powerpoint/2010/main" val="2519200225"/>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dirty="0"/>
          </a:p>
        </p:txBody>
      </p:sp>
      <p:pic>
        <p:nvPicPr>
          <p:cNvPr id="29698" name="Picture 2" descr="http://4.bp.blogspot.com/-BNJWQY6FHqk/ThRCrXLo0jI/AAAAAAAAAlA/Y7sqddE46MY/s1600/Forward_thinking1.jpg"/>
          <p:cNvPicPr>
            <a:picLocks noChangeAspect="1" noChangeArrowheads="1"/>
          </p:cNvPicPr>
          <p:nvPr/>
        </p:nvPicPr>
        <p:blipFill>
          <a:blip r:embed="rId3" cstate="print"/>
          <a:srcRect/>
          <a:stretch>
            <a:fillRect/>
          </a:stretch>
        </p:blipFill>
        <p:spPr bwMode="auto">
          <a:xfrm>
            <a:off x="1600200" y="3814488"/>
            <a:ext cx="4572000" cy="3043512"/>
          </a:xfrm>
          <a:prstGeom prst="rect">
            <a:avLst/>
          </a:prstGeom>
          <a:noFill/>
        </p:spPr>
      </p:pic>
      <p:pic>
        <p:nvPicPr>
          <p:cNvPr id="29700" name="Picture 4" descr="http://2.bp.blogspot.com/_SwRnT_AY6jI/TOahtsOXqnI/AAAAAAAAACY/3N3cWTJlg-Q/s1600/11%2Bby%2B17%2Bposter%2Bsave%2Bus.jpg"/>
          <p:cNvPicPr>
            <a:picLocks noChangeAspect="1" noChangeArrowheads="1"/>
          </p:cNvPicPr>
          <p:nvPr/>
        </p:nvPicPr>
        <p:blipFill>
          <a:blip r:embed="rId4" cstate="print"/>
          <a:srcRect/>
          <a:stretch>
            <a:fillRect/>
          </a:stretch>
        </p:blipFill>
        <p:spPr bwMode="auto">
          <a:xfrm>
            <a:off x="5715000" y="0"/>
            <a:ext cx="3429000" cy="5305426"/>
          </a:xfrm>
          <a:prstGeom prst="rect">
            <a:avLst/>
          </a:prstGeom>
          <a:noFill/>
        </p:spPr>
      </p:pic>
      <p:pic>
        <p:nvPicPr>
          <p:cNvPr id="29702" name="Picture 6" descr="Anastacia Peace Love Unity 1">
            <a:hlinkClick r:id="rId5" tooltip="Anastacia Peace Love Unity 1"/>
          </p:cNvPr>
          <p:cNvPicPr>
            <a:picLocks noChangeAspect="1" noChangeArrowheads="1"/>
          </p:cNvPicPr>
          <p:nvPr/>
        </p:nvPicPr>
        <p:blipFill>
          <a:blip r:embed="rId6" cstate="print"/>
          <a:srcRect/>
          <a:stretch>
            <a:fillRect/>
          </a:stretch>
        </p:blipFill>
        <p:spPr bwMode="auto">
          <a:xfrm>
            <a:off x="0" y="0"/>
            <a:ext cx="5689600" cy="4267200"/>
          </a:xfrm>
          <a:prstGeom prst="rect">
            <a:avLst/>
          </a:prstGeom>
          <a:noFill/>
        </p:spPr>
      </p:pic>
    </p:spTree>
  </p:cSld>
  <p:clrMapOvr>
    <a:masterClrMapping/>
  </p:clrMapOvr>
  <p:transition>
    <p:fade thruBlk="1"/>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Design problems to avoid</a:t>
            </a:r>
            <a:endParaRPr lang="en-US" dirty="0"/>
          </a:p>
        </p:txBody>
      </p:sp>
      <p:sp>
        <p:nvSpPr>
          <p:cNvPr id="4" name="Subtitle 3"/>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08835951"/>
      </p:ext>
    </p:extLst>
  </p:cSld>
  <p:clrMapOvr>
    <a:masterClrMapping/>
  </p:clrMapOvr>
  <p:transition>
    <p:fade thruBlk="1"/>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Tombstoning</a:t>
            </a:r>
            <a:endParaRPr lang="en-US" dirty="0"/>
          </a:p>
        </p:txBody>
      </p:sp>
      <p:sp>
        <p:nvSpPr>
          <p:cNvPr id="3" name="Content Placeholder 2"/>
          <p:cNvSpPr>
            <a:spLocks noGrp="1"/>
          </p:cNvSpPr>
          <p:nvPr>
            <p:ph idx="1"/>
          </p:nvPr>
        </p:nvSpPr>
        <p:spPr/>
        <p:txBody>
          <a:bodyPr/>
          <a:lstStyle/>
          <a:p>
            <a:endParaRPr lang="en-US"/>
          </a:p>
        </p:txBody>
      </p:sp>
      <p:pic>
        <p:nvPicPr>
          <p:cNvPr id="1026" name="Picture 2" descr="http://www.npss.prn.bc.ca/teachers/andrews/Desktop%20Publishing%2011/Course%20notes/02%20Design/images/129A.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219200"/>
            <a:ext cx="4376225" cy="55775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1554805"/>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Trapped white space</a:t>
            </a:r>
            <a:endParaRPr lang="en-US" dirty="0"/>
          </a:p>
        </p:txBody>
      </p:sp>
      <p:sp>
        <p:nvSpPr>
          <p:cNvPr id="4" name="Content Placeholder 3"/>
          <p:cNvSpPr>
            <a:spLocks noGrp="1"/>
          </p:cNvSpPr>
          <p:nvPr>
            <p:ph idx="1"/>
          </p:nvPr>
        </p:nvSpPr>
        <p:spPr/>
        <p:txBody>
          <a:bodyPr>
            <a:normAutofit/>
          </a:bodyPr>
          <a:lstStyle/>
          <a:p>
            <a:r>
              <a:rPr lang="en-US" sz="2400" dirty="0"/>
              <a:t>Trapped white space is like a hole in your shirt. Everybody will stare at the hole, not the shirt around it.</a:t>
            </a:r>
          </a:p>
        </p:txBody>
      </p:sp>
      <p:pic>
        <p:nvPicPr>
          <p:cNvPr id="2052" name="Picture 4" descr="http://www.scrapbook.com/university/stvol2/images/lessons/4/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9936" y="2665742"/>
            <a:ext cx="5334000" cy="26670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tatic.portent.com/images/2012/02/trapped-white-space-350x2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4" y="3124200"/>
            <a:ext cx="3635373" cy="2181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736829"/>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Whispering Headlines</a:t>
            </a:r>
            <a:endParaRPr lang="en-US" dirty="0"/>
          </a:p>
        </p:txBody>
      </p:sp>
      <p:sp>
        <p:nvSpPr>
          <p:cNvPr id="3" name="Content Placeholder 2"/>
          <p:cNvSpPr>
            <a:spLocks noGrp="1"/>
          </p:cNvSpPr>
          <p:nvPr>
            <p:ph idx="1"/>
          </p:nvPr>
        </p:nvSpPr>
        <p:spPr/>
        <p:txBody>
          <a:bodyPr/>
          <a:lstStyle/>
          <a:p>
            <a:endParaRPr lang="en-US"/>
          </a:p>
        </p:txBody>
      </p:sp>
      <p:pic>
        <p:nvPicPr>
          <p:cNvPr id="3074" name="Picture 2" descr="http://www.npss.prn.bc.ca/teachers/andrews/Desktop%20Publishing%2011/Course%20notes/02%20Design/images/132B.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2830" y="1371600"/>
            <a:ext cx="3891170" cy="22098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chools.tdsb.on.ca/westhill/Business/BTA/BTA-Term-1/DTP-Pits/whisper-head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828800"/>
            <a:ext cx="5334000" cy="4396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8921930"/>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Widows and Orphans</a:t>
            </a:r>
            <a:endParaRPr lang="en-US" dirty="0"/>
          </a:p>
        </p:txBody>
      </p:sp>
      <p:sp>
        <p:nvSpPr>
          <p:cNvPr id="3" name="Content Placeholder 2"/>
          <p:cNvSpPr>
            <a:spLocks noGrp="1"/>
          </p:cNvSpPr>
          <p:nvPr>
            <p:ph idx="1"/>
          </p:nvPr>
        </p:nvSpPr>
        <p:spPr/>
        <p:txBody>
          <a:bodyPr/>
          <a:lstStyle/>
          <a:p>
            <a:endParaRPr lang="en-US"/>
          </a:p>
        </p:txBody>
      </p:sp>
      <p:pic>
        <p:nvPicPr>
          <p:cNvPr id="4098" name="Picture 2" descr="http://allstar-advertising.com/blog/wp-content/uploads/2010/07/Graphic-Design-Rules-Layouts-Copy-Edi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447800"/>
            <a:ext cx="5324754"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6723770"/>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432560" y="359898"/>
            <a:ext cx="7406640" cy="706902"/>
          </a:xfrm>
        </p:spPr>
        <p:txBody>
          <a:bodyPr>
            <a:normAutofit fontScale="90000"/>
          </a:bodyPr>
          <a:lstStyle/>
          <a:p>
            <a:r>
              <a:rPr lang="en-US" dirty="0" smtClean="0"/>
              <a:t>Structured Overview activity</a:t>
            </a:r>
            <a:endParaRPr lang="en-CA" dirty="0"/>
          </a:p>
        </p:txBody>
      </p:sp>
      <p:sp>
        <p:nvSpPr>
          <p:cNvPr id="5" name="Subtitle 4"/>
          <p:cNvSpPr>
            <a:spLocks noGrp="1"/>
          </p:cNvSpPr>
          <p:nvPr>
            <p:ph type="subTitle" idx="1"/>
          </p:nvPr>
        </p:nvSpPr>
        <p:spPr>
          <a:xfrm>
            <a:off x="1432560" y="1066800"/>
            <a:ext cx="7406640" cy="1295400"/>
          </a:xfrm>
        </p:spPr>
        <p:txBody>
          <a:bodyPr>
            <a:normAutofit fontScale="92500" lnSpcReduction="20000"/>
          </a:bodyPr>
          <a:lstStyle/>
          <a:p>
            <a:r>
              <a:rPr lang="en-US" dirty="0" smtClean="0"/>
              <a:t>4 people to a group.  Each person reads a section and then summarizes the notes in own words.  </a:t>
            </a:r>
          </a:p>
          <a:p>
            <a:r>
              <a:rPr lang="en-US" dirty="0" smtClean="0"/>
              <a:t>Discuss your section with your group while the rest take down the notes on it.</a:t>
            </a:r>
            <a:endParaRPr lang="en-CA" dirty="0"/>
          </a:p>
        </p:txBody>
      </p:sp>
      <p:graphicFrame>
        <p:nvGraphicFramePr>
          <p:cNvPr id="6" name="Table 5"/>
          <p:cNvGraphicFramePr>
            <a:graphicFrameLocks noGrp="1"/>
          </p:cNvGraphicFramePr>
          <p:nvPr/>
        </p:nvGraphicFramePr>
        <p:xfrm>
          <a:off x="1905000" y="2590800"/>
          <a:ext cx="6096000" cy="3626486"/>
        </p:xfrm>
        <a:graphic>
          <a:graphicData uri="http://schemas.openxmlformats.org/drawingml/2006/table">
            <a:tbl>
              <a:tblPr/>
              <a:tblGrid>
                <a:gridCol w="3047792"/>
                <a:gridCol w="3048208"/>
              </a:tblGrid>
              <a:tr h="871728">
                <a:tc gridSpan="2">
                  <a:txBody>
                    <a:bodyPr/>
                    <a:lstStyle/>
                    <a:p>
                      <a:pPr algn="ctr">
                        <a:lnSpc>
                          <a:spcPct val="115000"/>
                        </a:lnSpc>
                        <a:spcAft>
                          <a:spcPts val="0"/>
                        </a:spcAft>
                      </a:pPr>
                      <a:r>
                        <a:rPr lang="en-CA" sz="1600" b="1" dirty="0">
                          <a:solidFill>
                            <a:srgbClr val="FFFFFF"/>
                          </a:solidFill>
                          <a:latin typeface="Calibri"/>
                          <a:ea typeface="Calibri"/>
                          <a:cs typeface="Times New Roman"/>
                        </a:rPr>
                        <a:t>Structured Overview</a:t>
                      </a:r>
                      <a:endParaRPr lang="en-CA" sz="700" dirty="0">
                        <a:latin typeface="Calibri"/>
                        <a:ea typeface="Calibri"/>
                        <a:cs typeface="Times New Roman"/>
                      </a:endParaRPr>
                    </a:p>
                    <a:p>
                      <a:pPr algn="ctr">
                        <a:lnSpc>
                          <a:spcPct val="115000"/>
                        </a:lnSpc>
                        <a:spcAft>
                          <a:spcPts val="0"/>
                        </a:spcAft>
                      </a:pPr>
                      <a:r>
                        <a:rPr lang="en-CA" sz="1600" b="1" dirty="0">
                          <a:solidFill>
                            <a:srgbClr val="FFFFFF"/>
                          </a:solidFill>
                          <a:latin typeface="Calibri"/>
                          <a:ea typeface="Calibri"/>
                          <a:cs typeface="Times New Roman"/>
                        </a:rPr>
                        <a:t>Principles of Design</a:t>
                      </a:r>
                      <a:endParaRPr lang="en-CA" sz="700" dirty="0">
                        <a:latin typeface="Calibri"/>
                        <a:ea typeface="Calibri"/>
                        <a:cs typeface="Times New Roman"/>
                      </a:endParaRPr>
                    </a:p>
                  </a:txBody>
                  <a:tcPr marL="44863" marR="448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hMerge="1">
                  <a:txBody>
                    <a:bodyPr/>
                    <a:lstStyle/>
                    <a:p>
                      <a:endParaRPr lang="en-CA"/>
                    </a:p>
                  </a:txBody>
                  <a:tcPr/>
                </a:tc>
              </a:tr>
              <a:tr h="497042">
                <a:tc>
                  <a:txBody>
                    <a:bodyPr/>
                    <a:lstStyle/>
                    <a:p>
                      <a:pPr algn="ctr">
                        <a:lnSpc>
                          <a:spcPct val="115000"/>
                        </a:lnSpc>
                        <a:spcAft>
                          <a:spcPts val="0"/>
                        </a:spcAft>
                      </a:pPr>
                      <a:r>
                        <a:rPr lang="en-CA" sz="1200" dirty="0" smtClean="0">
                          <a:latin typeface="Calibri"/>
                          <a:ea typeface="Calibri"/>
                          <a:cs typeface="Times New Roman"/>
                        </a:rPr>
                        <a:t>Balance</a:t>
                      </a: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CA" sz="700" dirty="0">
                        <a:latin typeface="Calibri"/>
                        <a:ea typeface="Calibri"/>
                        <a:cs typeface="Times New Roman"/>
                      </a:endParaRPr>
                    </a:p>
                  </a:txBody>
                  <a:tcPr marL="44863" marR="448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CA" sz="1200" dirty="0">
                          <a:latin typeface="Calibri"/>
                          <a:ea typeface="Calibri"/>
                          <a:cs typeface="Times New Roman"/>
                        </a:rPr>
                        <a:t>Rhythm</a:t>
                      </a:r>
                      <a:endParaRPr lang="en-CA" sz="700" dirty="0">
                        <a:latin typeface="Calibri"/>
                        <a:ea typeface="Calibri"/>
                        <a:cs typeface="Times New Roman"/>
                      </a:endParaRPr>
                    </a:p>
                  </a:txBody>
                  <a:tcPr marL="44863" marR="448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7042">
                <a:tc>
                  <a:txBody>
                    <a:bodyPr/>
                    <a:lstStyle/>
                    <a:p>
                      <a:pPr algn="ctr">
                        <a:lnSpc>
                          <a:spcPct val="115000"/>
                        </a:lnSpc>
                        <a:spcAft>
                          <a:spcPts val="0"/>
                        </a:spcAft>
                      </a:pPr>
                      <a:r>
                        <a:rPr lang="en-CA" sz="1200">
                          <a:latin typeface="Calibri"/>
                          <a:ea typeface="Calibri"/>
                          <a:cs typeface="Times New Roman"/>
                        </a:rPr>
                        <a:t>Emphasis</a:t>
                      </a:r>
                      <a:endParaRPr lang="en-CA" sz="700">
                        <a:latin typeface="Calibri"/>
                        <a:ea typeface="Calibri"/>
                        <a:cs typeface="Times New Roman"/>
                      </a:endParaRPr>
                    </a:p>
                  </a:txBody>
                  <a:tcPr marL="44863" marR="448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CA" sz="1200" dirty="0" smtClean="0">
                          <a:latin typeface="Calibri"/>
                          <a:ea typeface="Calibri"/>
                          <a:cs typeface="Times New Roman"/>
                        </a:rPr>
                        <a:t>Unity</a:t>
                      </a: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US" sz="1200" dirty="0" smtClean="0">
                        <a:latin typeface="Calibri"/>
                        <a:ea typeface="Calibri"/>
                        <a:cs typeface="Times New Roman"/>
                      </a:endParaRPr>
                    </a:p>
                    <a:p>
                      <a:pPr algn="ctr">
                        <a:lnSpc>
                          <a:spcPct val="115000"/>
                        </a:lnSpc>
                        <a:spcAft>
                          <a:spcPts val="0"/>
                        </a:spcAft>
                      </a:pPr>
                      <a:endParaRPr lang="en-CA" sz="700" dirty="0">
                        <a:latin typeface="Calibri"/>
                        <a:ea typeface="Calibri"/>
                        <a:cs typeface="Times New Roman"/>
                      </a:endParaRPr>
                    </a:p>
                  </a:txBody>
                  <a:tcPr marL="44863" marR="4486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Buried Heads and Subheads </a:t>
            </a:r>
            <a:endParaRPr lang="en-US" dirty="0"/>
          </a:p>
        </p:txBody>
      </p:sp>
      <p:sp>
        <p:nvSpPr>
          <p:cNvPr id="3" name="Content Placeholder 2"/>
          <p:cNvSpPr>
            <a:spLocks noGrp="1"/>
          </p:cNvSpPr>
          <p:nvPr>
            <p:ph idx="1"/>
          </p:nvPr>
        </p:nvSpPr>
        <p:spPr/>
        <p:txBody>
          <a:bodyPr/>
          <a:lstStyle/>
          <a:p>
            <a:endParaRPr lang="en-US" dirty="0"/>
          </a:p>
        </p:txBody>
      </p:sp>
      <p:pic>
        <p:nvPicPr>
          <p:cNvPr id="5122" name="Picture 2" descr="http://www.npss.prn.bc.ca/teachers/andrews/Desktop%20Publishing%2011/Course%20notes/02%20Design/images/138.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219200"/>
            <a:ext cx="4191000" cy="510778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667000" y="5334000"/>
            <a:ext cx="1295400" cy="5334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68449526"/>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Floating Heads and Subheads</a:t>
            </a:r>
            <a:endParaRPr lang="en-US" dirty="0"/>
          </a:p>
        </p:txBody>
      </p:sp>
      <p:sp>
        <p:nvSpPr>
          <p:cNvPr id="3" name="Content Placeholder 2"/>
          <p:cNvSpPr>
            <a:spLocks noGrp="1"/>
          </p:cNvSpPr>
          <p:nvPr>
            <p:ph idx="1"/>
          </p:nvPr>
        </p:nvSpPr>
        <p:spPr/>
        <p:txBody>
          <a:bodyPr/>
          <a:lstStyle/>
          <a:p>
            <a:endParaRPr lang="en-US"/>
          </a:p>
        </p:txBody>
      </p:sp>
      <p:pic>
        <p:nvPicPr>
          <p:cNvPr id="6146" name="Picture 2" descr="http://www.npss.prn.bc.ca/teachers/andrews/Desktop%20Publishing%2011/Course%20notes/02%20Design/images/137.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057400"/>
            <a:ext cx="7665670" cy="3040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5268017"/>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Balance</a:t>
            </a:r>
            <a:endParaRPr lang="en-CA" dirty="0"/>
          </a:p>
        </p:txBody>
      </p:sp>
      <p:sp>
        <p:nvSpPr>
          <p:cNvPr id="3" name="Content Placeholder 2"/>
          <p:cNvSpPr>
            <a:spLocks noGrp="1"/>
          </p:cNvSpPr>
          <p:nvPr>
            <p:ph idx="1"/>
          </p:nvPr>
        </p:nvSpPr>
        <p:spPr/>
        <p:txBody>
          <a:bodyPr>
            <a:normAutofit fontScale="77500" lnSpcReduction="20000"/>
          </a:bodyPr>
          <a:lstStyle/>
          <a:p>
            <a:r>
              <a:rPr lang="en-CA" dirty="0"/>
              <a:t>Balance is an </a:t>
            </a:r>
            <a:r>
              <a:rPr lang="en-CA" dirty="0" smtClean="0"/>
              <a:t>even distribution of objects.	</a:t>
            </a:r>
          </a:p>
          <a:p>
            <a:pPr lvl="8"/>
            <a:r>
              <a:rPr lang="en-US" dirty="0" err="1" smtClean="0"/>
              <a:t>Tristen</a:t>
            </a:r>
            <a:r>
              <a:rPr lang="en-US" dirty="0" smtClean="0"/>
              <a:t> </a:t>
            </a:r>
            <a:r>
              <a:rPr lang="en-US" dirty="0" err="1" smtClean="0"/>
              <a:t>Geldart</a:t>
            </a:r>
            <a:r>
              <a:rPr lang="en-US" dirty="0" smtClean="0"/>
              <a:t> 2011</a:t>
            </a:r>
            <a:endParaRPr lang="en-CA" dirty="0" smtClean="0"/>
          </a:p>
          <a:p>
            <a:pPr lvl="1"/>
            <a:r>
              <a:rPr lang="en-US" dirty="0" smtClean="0"/>
              <a:t>Visual weight</a:t>
            </a:r>
          </a:p>
          <a:p>
            <a:endParaRPr lang="en-US" smtClean="0"/>
          </a:p>
          <a:p>
            <a:r>
              <a:rPr lang="en-US" dirty="0" smtClean="0"/>
              <a:t>Types of:</a:t>
            </a:r>
            <a:endParaRPr lang="en-US" dirty="0"/>
          </a:p>
          <a:p>
            <a:pPr lvl="1"/>
            <a:r>
              <a:rPr lang="en-US" dirty="0" smtClean="0"/>
              <a:t>Symmetrical -</a:t>
            </a:r>
            <a:r>
              <a:rPr lang="en-CA" dirty="0"/>
              <a:t>arrangement of elements so that they are evenly distributed to the left and to the right of center</a:t>
            </a:r>
            <a:endParaRPr lang="en-US" dirty="0" smtClean="0"/>
          </a:p>
          <a:p>
            <a:pPr lvl="1"/>
            <a:endParaRPr lang="en-US" dirty="0" smtClean="0"/>
          </a:p>
          <a:p>
            <a:pPr lvl="1"/>
            <a:r>
              <a:rPr lang="en-US" dirty="0" smtClean="0"/>
              <a:t>Asymmetrical –</a:t>
            </a:r>
            <a:r>
              <a:rPr lang="en-CA" dirty="0" smtClean="0"/>
              <a:t> Arrangement of elements so one </a:t>
            </a:r>
            <a:r>
              <a:rPr lang="en-CA" dirty="0"/>
              <a:t>large item on one </a:t>
            </a:r>
            <a:r>
              <a:rPr lang="en-CA" dirty="0" smtClean="0"/>
              <a:t>side, and several </a:t>
            </a:r>
            <a:r>
              <a:rPr lang="en-CA" dirty="0"/>
              <a:t>smaller on the other</a:t>
            </a:r>
            <a:endParaRPr lang="en-US" dirty="0" smtClean="0"/>
          </a:p>
          <a:p>
            <a:pPr lvl="1"/>
            <a:endParaRPr lang="en-US" dirty="0" smtClean="0"/>
          </a:p>
          <a:p>
            <a:pPr lvl="1"/>
            <a:r>
              <a:rPr lang="en-US" dirty="0" smtClean="0"/>
              <a:t>Radial – A center point.</a:t>
            </a:r>
          </a:p>
          <a:p>
            <a:pPr lvl="1">
              <a:buNone/>
            </a:pPr>
            <a:r>
              <a:rPr lang="en-US" dirty="0"/>
              <a:t>	</a:t>
            </a:r>
            <a:endParaRPr lang="en-CA" dirty="0"/>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b="1" dirty="0"/>
              <a:t>To create balance: </a:t>
            </a:r>
            <a:endParaRPr lang="en-CA" dirty="0"/>
          </a:p>
        </p:txBody>
      </p:sp>
      <p:sp>
        <p:nvSpPr>
          <p:cNvPr id="3" name="Content Placeholder 2"/>
          <p:cNvSpPr>
            <a:spLocks noGrp="1"/>
          </p:cNvSpPr>
          <p:nvPr>
            <p:ph idx="1"/>
          </p:nvPr>
        </p:nvSpPr>
        <p:spPr/>
        <p:txBody>
          <a:bodyPr>
            <a:normAutofit fontScale="85000" lnSpcReduction="20000"/>
          </a:bodyPr>
          <a:lstStyle/>
          <a:p>
            <a:pPr lvl="0"/>
            <a:r>
              <a:rPr lang="en-CA" dirty="0"/>
              <a:t>Repeat a specific shape at regular intervals, either horizontally or vertically. </a:t>
            </a:r>
          </a:p>
          <a:p>
            <a:pPr lvl="0"/>
            <a:r>
              <a:rPr lang="en-CA" dirty="0"/>
              <a:t>Center elements on a page. </a:t>
            </a:r>
          </a:p>
          <a:p>
            <a:pPr lvl="0"/>
            <a:r>
              <a:rPr lang="en-CA" dirty="0"/>
              <a:t>Put several small visuals in one area to balance a single large image or block of text. </a:t>
            </a:r>
          </a:p>
          <a:p>
            <a:pPr lvl="0"/>
            <a:r>
              <a:rPr lang="en-CA" dirty="0"/>
              <a:t>Use one or two odd shapes and make the rest regular shapes. </a:t>
            </a:r>
          </a:p>
          <a:p>
            <a:pPr lvl="0"/>
            <a:r>
              <a:rPr lang="en-CA" dirty="0"/>
              <a:t>Lighten a text-heavy piece with a bright, </a:t>
            </a:r>
            <a:r>
              <a:rPr lang="en-CA" dirty="0" err="1"/>
              <a:t>colorful</a:t>
            </a:r>
            <a:r>
              <a:rPr lang="en-CA" dirty="0"/>
              <a:t> visual. </a:t>
            </a:r>
          </a:p>
          <a:p>
            <a:pPr lvl="0"/>
            <a:r>
              <a:rPr lang="en-CA" dirty="0" smtClean="0"/>
              <a:t>Offset a large, dark photograph or illustration with several small pieces of text, each surrounded by a lot of white space. </a:t>
            </a:r>
            <a:endParaRPr lang="en-CA" dirty="0"/>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dirty="0"/>
          </a:p>
        </p:txBody>
      </p:sp>
      <p:sp>
        <p:nvSpPr>
          <p:cNvPr id="3" name="Content Placeholder 2"/>
          <p:cNvSpPr>
            <a:spLocks noGrp="1"/>
          </p:cNvSpPr>
          <p:nvPr>
            <p:ph idx="1"/>
          </p:nvPr>
        </p:nvSpPr>
        <p:spPr/>
        <p:txBody>
          <a:bodyPr/>
          <a:lstStyle/>
          <a:p>
            <a:endParaRPr lang="en-CA"/>
          </a:p>
        </p:txBody>
      </p:sp>
      <p:pic>
        <p:nvPicPr>
          <p:cNvPr id="4" name="Picture 6" descr="http://2.bp.blogspot.com/_ZaQPFuqpAo8/TM6d6yWBzMI/AAAAAAAAAS4/RVd7rJqNKlU/s1600/balance+in+graphic+design2.jpg"/>
          <p:cNvPicPr>
            <a:picLocks noChangeAspect="1" noChangeArrowheads="1"/>
          </p:cNvPicPr>
          <p:nvPr/>
        </p:nvPicPr>
        <p:blipFill>
          <a:blip r:embed="rId3" cstate="print"/>
          <a:srcRect/>
          <a:stretch>
            <a:fillRect/>
          </a:stretch>
        </p:blipFill>
        <p:spPr bwMode="auto">
          <a:xfrm>
            <a:off x="533400" y="2819400"/>
            <a:ext cx="5048250" cy="3714751"/>
          </a:xfrm>
          <a:prstGeom prst="rect">
            <a:avLst/>
          </a:prstGeom>
          <a:noFill/>
        </p:spPr>
      </p:pic>
      <p:pic>
        <p:nvPicPr>
          <p:cNvPr id="5" name="Picture 2" descr="http://desktoppub.about.com/library/01art/s2c2-symmetryvertical.gif"/>
          <p:cNvPicPr>
            <a:picLocks noChangeAspect="1" noChangeArrowheads="1"/>
          </p:cNvPicPr>
          <p:nvPr/>
        </p:nvPicPr>
        <p:blipFill>
          <a:blip r:embed="rId4" cstate="print"/>
          <a:srcRect/>
          <a:stretch>
            <a:fillRect/>
          </a:stretch>
        </p:blipFill>
        <p:spPr bwMode="auto">
          <a:xfrm>
            <a:off x="6324600" y="2362200"/>
            <a:ext cx="2590800" cy="4294869"/>
          </a:xfrm>
          <a:prstGeom prst="rect">
            <a:avLst/>
          </a:prstGeom>
          <a:noFill/>
        </p:spPr>
      </p:pic>
      <p:pic>
        <p:nvPicPr>
          <p:cNvPr id="6" name="Picture 4" descr="http://di1-3.shoppingshadow.com/images/pi/fa/c3/05/98090549-260x260-0-0_MyGift+Balance+Design+iPod+classic+80GB+120GB+Prot.jpg"/>
          <p:cNvPicPr>
            <a:picLocks noChangeAspect="1" noChangeArrowheads="1"/>
          </p:cNvPicPr>
          <p:nvPr/>
        </p:nvPicPr>
        <p:blipFill>
          <a:blip r:embed="rId5" cstate="print"/>
          <a:srcRect/>
          <a:stretch>
            <a:fillRect/>
          </a:stretch>
        </p:blipFill>
        <p:spPr bwMode="auto">
          <a:xfrm>
            <a:off x="3429000" y="0"/>
            <a:ext cx="2476500" cy="2476501"/>
          </a:xfrm>
          <a:prstGeom prst="rect">
            <a:avLst/>
          </a:prstGeom>
          <a:noFill/>
        </p:spPr>
      </p:pic>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705088" cy="1143000"/>
          </a:xfrm>
        </p:spPr>
        <p:txBody>
          <a:bodyPr/>
          <a:lstStyle/>
          <a:p>
            <a:pPr algn="ctr"/>
            <a:r>
              <a:rPr lang="en-US" dirty="0" smtClean="0"/>
              <a:t>Radial Balance</a:t>
            </a:r>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7</a:t>
            </a:fld>
            <a:endParaRPr lang="en-CA"/>
          </a:p>
        </p:txBody>
      </p:sp>
      <p:pic>
        <p:nvPicPr>
          <p:cNvPr id="3074" name="Picture 2" descr="http://galleryheart.com/wp-content/uploads/2012/02/Outstanding-Examples-of-Conceptual-Photo-Manipulation-Art-71.jpg"/>
          <p:cNvPicPr>
            <a:picLocks noChangeAspect="1" noChangeArrowheads="1"/>
          </p:cNvPicPr>
          <p:nvPr/>
        </p:nvPicPr>
        <p:blipFill>
          <a:blip r:embed="rId3" cstate="print"/>
          <a:srcRect/>
          <a:stretch>
            <a:fillRect/>
          </a:stretch>
        </p:blipFill>
        <p:spPr bwMode="auto">
          <a:xfrm>
            <a:off x="0" y="875818"/>
            <a:ext cx="9144000" cy="5143982"/>
          </a:xfrm>
          <a:prstGeom prst="rect">
            <a:avLst/>
          </a:prstGeom>
          <a:noFill/>
        </p:spPr>
      </p:pic>
    </p:spTree>
    <p:extLst>
      <p:ext uri="{BB962C8B-B14F-4D97-AF65-F5344CB8AC3E}">
        <p14:creationId xmlns:p14="http://schemas.microsoft.com/office/powerpoint/2010/main" val="588436937"/>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524875" cy="1066800"/>
          </a:xfrm>
        </p:spPr>
        <p:txBody>
          <a:bodyPr/>
          <a:lstStyle/>
          <a:p>
            <a:pPr algn="ctr"/>
            <a:r>
              <a:rPr lang="en-US" dirty="0" smtClean="0"/>
              <a:t>Symmetrical </a:t>
            </a:r>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8</a:t>
            </a:fld>
            <a:endParaRPr lang="en-CA"/>
          </a:p>
        </p:txBody>
      </p:sp>
      <p:pic>
        <p:nvPicPr>
          <p:cNvPr id="2050" name="Picture 2" descr="http://3.bp.blogspot.com/_ApvOrW29zKI/TKzd-le07OI/AAAAAAAAADI/6uQnzu9OKkU/s1600/Balance_WNgo.jpg"/>
          <p:cNvPicPr>
            <a:picLocks noChangeAspect="1" noChangeArrowheads="1"/>
          </p:cNvPicPr>
          <p:nvPr/>
        </p:nvPicPr>
        <p:blipFill>
          <a:blip r:embed="rId3" cstate="print"/>
          <a:srcRect/>
          <a:stretch>
            <a:fillRect/>
          </a:stretch>
        </p:blipFill>
        <p:spPr bwMode="auto">
          <a:xfrm>
            <a:off x="1562100" y="647700"/>
            <a:ext cx="6210300" cy="6210300"/>
          </a:xfrm>
          <a:prstGeom prst="rect">
            <a:avLst/>
          </a:prstGeom>
          <a:noFill/>
        </p:spPr>
      </p:pic>
    </p:spTree>
    <p:extLst>
      <p:ext uri="{BB962C8B-B14F-4D97-AF65-F5344CB8AC3E}">
        <p14:creationId xmlns:p14="http://schemas.microsoft.com/office/powerpoint/2010/main" val="3967107449"/>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fc00.deviantart.net/fs26/f/2009/245/d/d/Balance_by_skam4.jpg"/>
          <p:cNvPicPr>
            <a:picLocks noChangeAspect="1" noChangeArrowheads="1"/>
          </p:cNvPicPr>
          <p:nvPr/>
        </p:nvPicPr>
        <p:blipFill>
          <a:blip r:embed="rId3" cstate="print"/>
          <a:srcRect/>
          <a:stretch>
            <a:fillRect/>
          </a:stretch>
        </p:blipFill>
        <p:spPr bwMode="auto">
          <a:xfrm>
            <a:off x="0" y="76200"/>
            <a:ext cx="9169924" cy="6671119"/>
          </a:xfrm>
          <a:prstGeom prst="rect">
            <a:avLst/>
          </a:prstGeom>
          <a:noFill/>
        </p:spPr>
      </p:pic>
      <p:sp>
        <p:nvSpPr>
          <p:cNvPr id="2" name="Title 1"/>
          <p:cNvSpPr>
            <a:spLocks noGrp="1"/>
          </p:cNvSpPr>
          <p:nvPr>
            <p:ph type="title"/>
          </p:nvPr>
        </p:nvSpPr>
        <p:spPr/>
        <p:txBody>
          <a:bodyPr/>
          <a:lstStyle/>
          <a:p>
            <a:pPr algn="ctr"/>
            <a:r>
              <a:rPr lang="en-US" dirty="0" smtClean="0"/>
              <a:t>Radial Balance</a:t>
            </a:r>
            <a:endParaRPr lang="en-CA" dirty="0"/>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9/19/2014</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9</a:t>
            </a:fld>
            <a:endParaRPr lang="en-CA"/>
          </a:p>
        </p:txBody>
      </p:sp>
    </p:spTree>
    <p:extLst>
      <p:ext uri="{BB962C8B-B14F-4D97-AF65-F5344CB8AC3E}">
        <p14:creationId xmlns:p14="http://schemas.microsoft.com/office/powerpoint/2010/main" val="2295013300"/>
      </p:ext>
    </p:extLst>
  </p:cSld>
  <p:clrMapOvr>
    <a:masterClrMapping/>
  </p:clrMapOvr>
  <p:transition>
    <p:fade thruBlk="1"/>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3320</TotalTime>
  <Words>980</Words>
  <Application>Microsoft Office PowerPoint</Application>
  <PresentationFormat>On-screen Show (4:3)</PresentationFormat>
  <Paragraphs>148</Paragraphs>
  <Slides>31</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Calibri</vt:lpstr>
      <vt:lpstr>Gill Sans MT</vt:lpstr>
      <vt:lpstr>Times New Roman</vt:lpstr>
      <vt:lpstr>Verdana</vt:lpstr>
      <vt:lpstr>Wingdings 2</vt:lpstr>
      <vt:lpstr>Solstice</vt:lpstr>
      <vt:lpstr>The Principles of Design</vt:lpstr>
      <vt:lpstr>PRINCIPLES OF DESIGN</vt:lpstr>
      <vt:lpstr>Structured Overview activity</vt:lpstr>
      <vt:lpstr>Balance</vt:lpstr>
      <vt:lpstr>To create balance: </vt:lpstr>
      <vt:lpstr>PowerPoint Presentation</vt:lpstr>
      <vt:lpstr>Radial Balance</vt:lpstr>
      <vt:lpstr>Symmetrical </vt:lpstr>
      <vt:lpstr>Radial Balance</vt:lpstr>
      <vt:lpstr>Asymmetrical Balance</vt:lpstr>
      <vt:lpstr>Rhythm</vt:lpstr>
      <vt:lpstr>To Create Rhythm</vt:lpstr>
      <vt:lpstr>PowerPoint Presentation</vt:lpstr>
      <vt:lpstr>Rhythm</vt:lpstr>
      <vt:lpstr>PowerPoint Presentation</vt:lpstr>
      <vt:lpstr>PowerPoint Presentation</vt:lpstr>
      <vt:lpstr>Emphasis</vt:lpstr>
      <vt:lpstr>To Create Emphasis</vt:lpstr>
      <vt:lpstr>Emphasis</vt:lpstr>
      <vt:lpstr>PowerPoint Presentation</vt:lpstr>
      <vt:lpstr>Unity</vt:lpstr>
      <vt:lpstr>To create unity</vt:lpstr>
      <vt:lpstr>Unity</vt:lpstr>
      <vt:lpstr>PowerPoint Presentation</vt:lpstr>
      <vt:lpstr>Design problems to avoid</vt:lpstr>
      <vt:lpstr>Tombstoning</vt:lpstr>
      <vt:lpstr>Trapped white space</vt:lpstr>
      <vt:lpstr>Whispering Headlines</vt:lpstr>
      <vt:lpstr>Widows and Orphans</vt:lpstr>
      <vt:lpstr>Buried Heads and Subheads </vt:lpstr>
      <vt:lpstr>Floating Heads and Subheads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Principles of Design</dc:title>
  <dc:creator>Steve Spencer</dc:creator>
  <cp:lastModifiedBy>Spencer, Stephen (ASD-E)</cp:lastModifiedBy>
  <cp:revision>19</cp:revision>
  <cp:lastPrinted>2014-09-19T15:17:42Z</cp:lastPrinted>
  <dcterms:created xsi:type="dcterms:W3CDTF">2011-10-07T11:27:06Z</dcterms:created>
  <dcterms:modified xsi:type="dcterms:W3CDTF">2014-09-21T17:17:52Z</dcterms:modified>
</cp:coreProperties>
</file>